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4" r:id="rId3"/>
    <p:sldId id="265" r:id="rId4"/>
    <p:sldId id="266" r:id="rId5"/>
    <p:sldId id="267" r:id="rId6"/>
    <p:sldId id="268" r:id="rId7"/>
    <p:sldId id="270" r:id="rId8"/>
    <p:sldId id="283" r:id="rId9"/>
    <p:sldId id="279" r:id="rId10"/>
    <p:sldId id="276" r:id="rId11"/>
    <p:sldId id="275" r:id="rId12"/>
    <p:sldId id="272" r:id="rId13"/>
    <p:sldId id="273" r:id="rId14"/>
    <p:sldId id="274" r:id="rId15"/>
    <p:sldId id="262" r:id="rId16"/>
    <p:sldId id="263" r:id="rId1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93" autoAdjust="0"/>
    <p:restoredTop sz="94660"/>
  </p:normalViewPr>
  <p:slideViewPr>
    <p:cSldViewPr>
      <p:cViewPr varScale="1">
        <p:scale>
          <a:sx n="82" d="100"/>
          <a:sy n="82" d="100"/>
        </p:scale>
        <p:origin x="1085"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Sheet1!$B$1</c:f>
              <c:strCache>
                <c:ptCount val="1"/>
                <c:pt idx="0">
                  <c:v>Series 1</c:v>
                </c:pt>
              </c:strCache>
            </c:strRef>
          </c:tx>
          <c:marker>
            <c:symbol val="none"/>
          </c:marker>
          <c:dLbls>
            <c:delete val="1"/>
          </c:dLbls>
          <c:cat>
            <c:numRef>
              <c:f>Sheet1!$A$2:$A$30</c:f>
              <c:numCache>
                <c:formatCode>[$-409]mmm\-yy;@</c:formatCode>
                <c:ptCount val="29"/>
                <c:pt idx="0">
                  <c:v>43282</c:v>
                </c:pt>
                <c:pt idx="1">
                  <c:v>43313</c:v>
                </c:pt>
                <c:pt idx="2">
                  <c:v>43344</c:v>
                </c:pt>
                <c:pt idx="3">
                  <c:v>43374</c:v>
                </c:pt>
                <c:pt idx="4">
                  <c:v>43405</c:v>
                </c:pt>
                <c:pt idx="5">
                  <c:v>43435</c:v>
                </c:pt>
                <c:pt idx="6">
                  <c:v>43466</c:v>
                </c:pt>
                <c:pt idx="7">
                  <c:v>43497</c:v>
                </c:pt>
                <c:pt idx="8">
                  <c:v>43525</c:v>
                </c:pt>
                <c:pt idx="9">
                  <c:v>43556</c:v>
                </c:pt>
                <c:pt idx="10">
                  <c:v>43586</c:v>
                </c:pt>
                <c:pt idx="11">
                  <c:v>43617</c:v>
                </c:pt>
                <c:pt idx="12">
                  <c:v>43647</c:v>
                </c:pt>
                <c:pt idx="13">
                  <c:v>43678</c:v>
                </c:pt>
                <c:pt idx="14">
                  <c:v>43709</c:v>
                </c:pt>
                <c:pt idx="15">
                  <c:v>43739</c:v>
                </c:pt>
                <c:pt idx="16">
                  <c:v>43770</c:v>
                </c:pt>
                <c:pt idx="17">
                  <c:v>43800</c:v>
                </c:pt>
                <c:pt idx="18">
                  <c:v>43831</c:v>
                </c:pt>
                <c:pt idx="19">
                  <c:v>43862</c:v>
                </c:pt>
                <c:pt idx="20">
                  <c:v>43891</c:v>
                </c:pt>
                <c:pt idx="21">
                  <c:v>43922</c:v>
                </c:pt>
                <c:pt idx="22">
                  <c:v>43952</c:v>
                </c:pt>
                <c:pt idx="23">
                  <c:v>43983</c:v>
                </c:pt>
                <c:pt idx="24">
                  <c:v>44013</c:v>
                </c:pt>
                <c:pt idx="25">
                  <c:v>44044</c:v>
                </c:pt>
                <c:pt idx="26">
                  <c:v>44075</c:v>
                </c:pt>
                <c:pt idx="27">
                  <c:v>44105</c:v>
                </c:pt>
                <c:pt idx="28">
                  <c:v>44136</c:v>
                </c:pt>
              </c:numCache>
            </c:numRef>
          </c:cat>
          <c:val>
            <c:numRef>
              <c:f>Sheet1!$B$2:$B$30</c:f>
              <c:numCache>
                <c:formatCode>0%</c:formatCode>
                <c:ptCount val="29"/>
                <c:pt idx="0">
                  <c:v>7.468000000000001E-2</c:v>
                </c:pt>
                <c:pt idx="1">
                  <c:v>7.9213157894736846E-2</c:v>
                </c:pt>
                <c:pt idx="2">
                  <c:v>8.1044444444444447E-2</c:v>
                </c:pt>
                <c:pt idx="3">
                  <c:v>9.3013636363636354E-2</c:v>
                </c:pt>
                <c:pt idx="4">
                  <c:v>9.7449999999999995E-2</c:v>
                </c:pt>
                <c:pt idx="5">
                  <c:v>0.10533000000000001</c:v>
                </c:pt>
                <c:pt idx="6">
                  <c:v>0.10636363636363637</c:v>
                </c:pt>
                <c:pt idx="7">
                  <c:v>0.10728157894736839</c:v>
                </c:pt>
                <c:pt idx="8">
                  <c:v>0.10771666666666668</c:v>
                </c:pt>
                <c:pt idx="9">
                  <c:v>0.11123181818181818</c:v>
                </c:pt>
                <c:pt idx="10">
                  <c:v>0.1204738095238095</c:v>
                </c:pt>
                <c:pt idx="11">
                  <c:v>0.12936250000000002</c:v>
                </c:pt>
                <c:pt idx="12">
                  <c:v>0.13432272727272726</c:v>
                </c:pt>
                <c:pt idx="13">
                  <c:v>0.1394552631578948</c:v>
                </c:pt>
                <c:pt idx="14">
                  <c:v>0.13838333333333336</c:v>
                </c:pt>
                <c:pt idx="15">
                  <c:v>0.13490652173913042</c:v>
                </c:pt>
                <c:pt idx="16">
                  <c:v>0.13368809523809527</c:v>
                </c:pt>
                <c:pt idx="17">
                  <c:v>0.13375476190476193</c:v>
                </c:pt>
                <c:pt idx="18">
                  <c:v>0.13358636363636367</c:v>
                </c:pt>
                <c:pt idx="19">
                  <c:v>0.13360263157894739</c:v>
                </c:pt>
                <c:pt idx="20">
                  <c:v>0.12202499999999999</c:v>
                </c:pt>
                <c:pt idx="21">
                  <c:v>9.3466666666666698E-2</c:v>
                </c:pt>
                <c:pt idx="22">
                  <c:v>7.8693750000000021E-2</c:v>
                </c:pt>
                <c:pt idx="23">
                  <c:v>7.6297368421052655E-2</c:v>
                </c:pt>
                <c:pt idx="24">
                  <c:v>6.6750000000000004E-2</c:v>
                </c:pt>
                <c:pt idx="25">
                  <c:v>7.0761111111111108E-2</c:v>
                </c:pt>
                <c:pt idx="26">
                  <c:v>7.1622727272727296E-2</c:v>
                </c:pt>
                <c:pt idx="27">
                  <c:v>7.2107142857142842E-2</c:v>
                </c:pt>
                <c:pt idx="28">
                  <c:v>7.2249999999999995E-2</c:v>
                </c:pt>
              </c:numCache>
            </c:numRef>
          </c:val>
          <c:smooth val="0"/>
          <c:extLst>
            <c:ext xmlns:c16="http://schemas.microsoft.com/office/drawing/2014/chart" uri="{C3380CC4-5D6E-409C-BE32-E72D297353CC}">
              <c16:uniqueId val="{00000000-F5BE-4484-BFE3-073348F96E12}"/>
            </c:ext>
          </c:extLst>
        </c:ser>
        <c:dLbls>
          <c:dLblPos val="t"/>
          <c:showLegendKey val="0"/>
          <c:showVal val="1"/>
          <c:showCatName val="0"/>
          <c:showSerName val="0"/>
          <c:showPercent val="0"/>
          <c:showBubbleSize val="0"/>
        </c:dLbls>
        <c:smooth val="0"/>
        <c:axId val="103637760"/>
        <c:axId val="103639296"/>
      </c:lineChart>
      <c:dateAx>
        <c:axId val="103637760"/>
        <c:scaling>
          <c:orientation val="minMax"/>
        </c:scaling>
        <c:delete val="0"/>
        <c:axPos val="b"/>
        <c:numFmt formatCode="[$-409]mmm\-yy;@" sourceLinked="1"/>
        <c:majorTickMark val="none"/>
        <c:minorTickMark val="none"/>
        <c:tickLblPos val="nextTo"/>
        <c:crossAx val="103639296"/>
        <c:crosses val="autoZero"/>
        <c:auto val="1"/>
        <c:lblOffset val="100"/>
        <c:baseTimeUnit val="months"/>
        <c:majorUnit val="2"/>
        <c:majorTimeUnit val="months"/>
        <c:minorUnit val="1"/>
        <c:minorTimeUnit val="months"/>
      </c:dateAx>
      <c:valAx>
        <c:axId val="103639296"/>
        <c:scaling>
          <c:orientation val="minMax"/>
          <c:max val="0.14000000000000001"/>
          <c:min val="5.000000000000001E-2"/>
        </c:scaling>
        <c:delete val="0"/>
        <c:axPos val="l"/>
        <c:numFmt formatCode="0%" sourceLinked="1"/>
        <c:majorTickMark val="none"/>
        <c:minorTickMark val="none"/>
        <c:tickLblPos val="nextTo"/>
        <c:crossAx val="103637760"/>
        <c:crosses val="autoZero"/>
        <c:crossBetween val="between"/>
        <c:majorUnit val="4.5000000000000012E-2"/>
        <c:minorUnit val="1.0000000000000002E-2"/>
      </c:valAx>
    </c:plotArea>
    <c:plotVisOnly val="1"/>
    <c:dispBlanksAs val="gap"/>
    <c:showDLblsOverMax val="0"/>
  </c:chart>
  <c:txPr>
    <a:bodyPr/>
    <a:lstStyle/>
    <a:p>
      <a:pPr>
        <a:defRPr sz="1400">
          <a:latin typeface="Candara"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Sheet1!$B$1</c:f>
              <c:strCache>
                <c:ptCount val="1"/>
                <c:pt idx="0">
                  <c:v>Series 1</c:v>
                </c:pt>
              </c:strCache>
            </c:strRef>
          </c:tx>
          <c:marker>
            <c:symbol val="none"/>
          </c:marker>
          <c:cat>
            <c:numRef>
              <c:f>Sheet1!$A$2:$A$30</c:f>
              <c:numCache>
                <c:formatCode>[$-409]mmm\-yy;@</c:formatCode>
                <c:ptCount val="29"/>
                <c:pt idx="0">
                  <c:v>43282</c:v>
                </c:pt>
                <c:pt idx="1">
                  <c:v>43313</c:v>
                </c:pt>
                <c:pt idx="2">
                  <c:v>43344</c:v>
                </c:pt>
                <c:pt idx="3">
                  <c:v>43374</c:v>
                </c:pt>
                <c:pt idx="4">
                  <c:v>43405</c:v>
                </c:pt>
                <c:pt idx="5">
                  <c:v>43435</c:v>
                </c:pt>
                <c:pt idx="6">
                  <c:v>43466</c:v>
                </c:pt>
                <c:pt idx="7">
                  <c:v>43497</c:v>
                </c:pt>
                <c:pt idx="8">
                  <c:v>43525</c:v>
                </c:pt>
                <c:pt idx="9">
                  <c:v>43556</c:v>
                </c:pt>
                <c:pt idx="10">
                  <c:v>43586</c:v>
                </c:pt>
                <c:pt idx="11">
                  <c:v>43617</c:v>
                </c:pt>
                <c:pt idx="12">
                  <c:v>43647</c:v>
                </c:pt>
                <c:pt idx="13">
                  <c:v>43678</c:v>
                </c:pt>
                <c:pt idx="14">
                  <c:v>43709</c:v>
                </c:pt>
                <c:pt idx="15">
                  <c:v>43739</c:v>
                </c:pt>
                <c:pt idx="16">
                  <c:v>43770</c:v>
                </c:pt>
                <c:pt idx="17">
                  <c:v>43800</c:v>
                </c:pt>
                <c:pt idx="18">
                  <c:v>43831</c:v>
                </c:pt>
                <c:pt idx="19">
                  <c:v>43862</c:v>
                </c:pt>
                <c:pt idx="20">
                  <c:v>43891</c:v>
                </c:pt>
                <c:pt idx="21">
                  <c:v>43922</c:v>
                </c:pt>
                <c:pt idx="22">
                  <c:v>43952</c:v>
                </c:pt>
                <c:pt idx="23">
                  <c:v>43983</c:v>
                </c:pt>
                <c:pt idx="24">
                  <c:v>44013</c:v>
                </c:pt>
                <c:pt idx="25">
                  <c:v>44044</c:v>
                </c:pt>
                <c:pt idx="26">
                  <c:v>44075</c:v>
                </c:pt>
                <c:pt idx="27">
                  <c:v>44105</c:v>
                </c:pt>
                <c:pt idx="28">
                  <c:v>44136</c:v>
                </c:pt>
              </c:numCache>
            </c:numRef>
          </c:cat>
          <c:val>
            <c:numRef>
              <c:f>Sheet1!$B$2:$B$30</c:f>
              <c:numCache>
                <c:formatCode>_(* #,##0.00_);_(* \(#,##0.00\);_(* "-"??_);_(@_)</c:formatCode>
                <c:ptCount val="29"/>
                <c:pt idx="0">
                  <c:v>124.55</c:v>
                </c:pt>
                <c:pt idx="1">
                  <c:v>122.04</c:v>
                </c:pt>
                <c:pt idx="2">
                  <c:v>122.48</c:v>
                </c:pt>
                <c:pt idx="3">
                  <c:v>129.26</c:v>
                </c:pt>
                <c:pt idx="4">
                  <c:v>133.41999999999999</c:v>
                </c:pt>
                <c:pt idx="5">
                  <c:v>138.41</c:v>
                </c:pt>
                <c:pt idx="6">
                  <c:v>138.66</c:v>
                </c:pt>
                <c:pt idx="7">
                  <c:v>138.51</c:v>
                </c:pt>
                <c:pt idx="8">
                  <c:v>139.18</c:v>
                </c:pt>
                <c:pt idx="9">
                  <c:v>141.16</c:v>
                </c:pt>
                <c:pt idx="10">
                  <c:v>145.22999999999999</c:v>
                </c:pt>
                <c:pt idx="11">
                  <c:v>153.56</c:v>
                </c:pt>
                <c:pt idx="12">
                  <c:v>158.63999999999999</c:v>
                </c:pt>
                <c:pt idx="13">
                  <c:v>157.76</c:v>
                </c:pt>
                <c:pt idx="14">
                  <c:v>156.08000000000001</c:v>
                </c:pt>
                <c:pt idx="15">
                  <c:v>155.76</c:v>
                </c:pt>
                <c:pt idx="16">
                  <c:v>155.43</c:v>
                </c:pt>
                <c:pt idx="17">
                  <c:v>154.38</c:v>
                </c:pt>
                <c:pt idx="18">
                  <c:v>154.27000000000001</c:v>
                </c:pt>
                <c:pt idx="19">
                  <c:v>153.91999999999999</c:v>
                </c:pt>
                <c:pt idx="20">
                  <c:v>158.22</c:v>
                </c:pt>
                <c:pt idx="21">
                  <c:v>164.06</c:v>
                </c:pt>
                <c:pt idx="22">
                  <c:v>160</c:v>
                </c:pt>
                <c:pt idx="23">
                  <c:v>165.04</c:v>
                </c:pt>
                <c:pt idx="24">
                  <c:v>166.66</c:v>
                </c:pt>
                <c:pt idx="25">
                  <c:v>167.52</c:v>
                </c:pt>
                <c:pt idx="26">
                  <c:v>165.48</c:v>
                </c:pt>
                <c:pt idx="27">
                  <c:v>162.01</c:v>
                </c:pt>
                <c:pt idx="28">
                  <c:v>158.61545454545455</c:v>
                </c:pt>
              </c:numCache>
            </c:numRef>
          </c:val>
          <c:smooth val="0"/>
          <c:extLst>
            <c:ext xmlns:c16="http://schemas.microsoft.com/office/drawing/2014/chart" uri="{C3380CC4-5D6E-409C-BE32-E72D297353CC}">
              <c16:uniqueId val="{00000000-F4B9-46E3-B1C5-39848FD5D373}"/>
            </c:ext>
          </c:extLst>
        </c:ser>
        <c:dLbls>
          <c:showLegendKey val="0"/>
          <c:showVal val="0"/>
          <c:showCatName val="0"/>
          <c:showSerName val="0"/>
          <c:showPercent val="0"/>
          <c:showBubbleSize val="0"/>
        </c:dLbls>
        <c:smooth val="0"/>
        <c:axId val="95561600"/>
        <c:axId val="95563136"/>
      </c:lineChart>
      <c:dateAx>
        <c:axId val="95561600"/>
        <c:scaling>
          <c:orientation val="minMax"/>
        </c:scaling>
        <c:delete val="0"/>
        <c:axPos val="b"/>
        <c:numFmt formatCode="[$-409]mmm\-yy;@" sourceLinked="1"/>
        <c:majorTickMark val="none"/>
        <c:minorTickMark val="none"/>
        <c:tickLblPos val="nextTo"/>
        <c:txPr>
          <a:bodyPr rot="-5400000" vert="horz"/>
          <a:lstStyle/>
          <a:p>
            <a:pPr>
              <a:defRPr/>
            </a:pPr>
            <a:endParaRPr lang="en-US"/>
          </a:p>
        </c:txPr>
        <c:crossAx val="95563136"/>
        <c:crosses val="autoZero"/>
        <c:auto val="1"/>
        <c:lblOffset val="100"/>
        <c:baseTimeUnit val="months"/>
        <c:majorUnit val="2"/>
        <c:majorTimeUnit val="months"/>
      </c:dateAx>
      <c:valAx>
        <c:axId val="95563136"/>
        <c:scaling>
          <c:orientation val="minMax"/>
          <c:max val="170"/>
          <c:min val="120"/>
        </c:scaling>
        <c:delete val="0"/>
        <c:axPos val="l"/>
        <c:numFmt formatCode="#,##0" sourceLinked="0"/>
        <c:majorTickMark val="none"/>
        <c:minorTickMark val="none"/>
        <c:tickLblPos val="nextTo"/>
        <c:crossAx val="95561600"/>
        <c:crosses val="autoZero"/>
        <c:crossBetween val="between"/>
        <c:majorUnit val="10"/>
        <c:minorUnit val="10"/>
      </c:valAx>
    </c:plotArea>
    <c:plotVisOnly val="1"/>
    <c:dispBlanksAs val="gap"/>
    <c:showDLblsOverMax val="0"/>
  </c:chart>
  <c:txPr>
    <a:bodyPr/>
    <a:lstStyle/>
    <a:p>
      <a:pPr>
        <a:defRPr sz="1400">
          <a:latin typeface="Candara"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Sheet1!$B$1</c:f>
              <c:strCache>
                <c:ptCount val="1"/>
                <c:pt idx="0">
                  <c:v>Series 1</c:v>
                </c:pt>
              </c:strCache>
            </c:strRef>
          </c:tx>
          <c:marker>
            <c:symbol val="none"/>
          </c:marker>
          <c:cat>
            <c:strRef>
              <c:f>Sheet1!$A$2:$A$8</c:f>
              <c:strCache>
                <c:ptCount val="7"/>
                <c:pt idx="0">
                  <c:v>Jun-14</c:v>
                </c:pt>
                <c:pt idx="1">
                  <c:v>Jun-15</c:v>
                </c:pt>
                <c:pt idx="2">
                  <c:v>Jun-16</c:v>
                </c:pt>
                <c:pt idx="3">
                  <c:v>Jun-17</c:v>
                </c:pt>
                <c:pt idx="4">
                  <c:v>Jun-18</c:v>
                </c:pt>
                <c:pt idx="5">
                  <c:v>Jun-19</c:v>
                </c:pt>
                <c:pt idx="6">
                  <c:v>Jun-20</c:v>
                </c:pt>
              </c:strCache>
            </c:strRef>
          </c:cat>
          <c:val>
            <c:numRef>
              <c:f>Sheet1!$B$2:$B$8</c:f>
              <c:numCache>
                <c:formatCode>0.0%</c:formatCode>
                <c:ptCount val="7"/>
                <c:pt idx="0">
                  <c:v>4.0533534031533591E-2</c:v>
                </c:pt>
                <c:pt idx="1">
                  <c:v>4.0578518900160621E-2</c:v>
                </c:pt>
                <c:pt idx="2">
                  <c:v>4.5632902290133837E-2</c:v>
                </c:pt>
                <c:pt idx="3">
                  <c:v>5.2185151808946451E-2</c:v>
                </c:pt>
                <c:pt idx="4">
                  <c:v>5.5342023815813546E-2</c:v>
                </c:pt>
                <c:pt idx="5">
                  <c:v>1.9110735300098103E-2</c:v>
                </c:pt>
                <c:pt idx="6">
                  <c:v>-3.8460517318759102E-3</c:v>
                </c:pt>
              </c:numCache>
            </c:numRef>
          </c:val>
          <c:smooth val="0"/>
          <c:extLst>
            <c:ext xmlns:c16="http://schemas.microsoft.com/office/drawing/2014/chart" uri="{C3380CC4-5D6E-409C-BE32-E72D297353CC}">
              <c16:uniqueId val="{00000000-CD82-481D-B2A8-70680E2F50F5}"/>
            </c:ext>
          </c:extLst>
        </c:ser>
        <c:dLbls>
          <c:showLegendKey val="0"/>
          <c:showVal val="0"/>
          <c:showCatName val="0"/>
          <c:showSerName val="0"/>
          <c:showPercent val="0"/>
          <c:showBubbleSize val="0"/>
        </c:dLbls>
        <c:smooth val="0"/>
        <c:axId val="95579136"/>
        <c:axId val="95609600"/>
      </c:lineChart>
      <c:catAx>
        <c:axId val="95579136"/>
        <c:scaling>
          <c:orientation val="minMax"/>
        </c:scaling>
        <c:delete val="0"/>
        <c:axPos val="b"/>
        <c:numFmt formatCode="General" sourceLinked="1"/>
        <c:majorTickMark val="none"/>
        <c:minorTickMark val="none"/>
        <c:tickLblPos val="low"/>
        <c:txPr>
          <a:bodyPr rot="-5400000" vert="horz"/>
          <a:lstStyle/>
          <a:p>
            <a:pPr>
              <a:defRPr/>
            </a:pPr>
            <a:endParaRPr lang="en-US"/>
          </a:p>
        </c:txPr>
        <c:crossAx val="95609600"/>
        <c:crosses val="autoZero"/>
        <c:auto val="1"/>
        <c:lblAlgn val="ctr"/>
        <c:lblOffset val="100"/>
        <c:noMultiLvlLbl val="1"/>
      </c:catAx>
      <c:valAx>
        <c:axId val="95609600"/>
        <c:scaling>
          <c:orientation val="minMax"/>
        </c:scaling>
        <c:delete val="0"/>
        <c:axPos val="l"/>
        <c:numFmt formatCode="0%" sourceLinked="0"/>
        <c:majorTickMark val="none"/>
        <c:minorTickMark val="none"/>
        <c:tickLblPos val="nextTo"/>
        <c:crossAx val="95579136"/>
        <c:crosses val="autoZero"/>
        <c:crossBetween val="between"/>
      </c:valAx>
    </c:plotArea>
    <c:plotVisOnly val="1"/>
    <c:dispBlanksAs val="gap"/>
    <c:showDLblsOverMax val="0"/>
  </c:chart>
  <c:txPr>
    <a:bodyPr/>
    <a:lstStyle/>
    <a:p>
      <a:pPr>
        <a:defRPr sz="1400">
          <a:latin typeface="Candara"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9632903841565258"/>
          <c:y val="5.1475666445308793E-2"/>
          <c:w val="0.78613648293963245"/>
          <c:h val="0.51245896973721661"/>
        </c:manualLayout>
      </c:layout>
      <c:barChart>
        <c:barDir val="col"/>
        <c:grouping val="clustered"/>
        <c:varyColors val="0"/>
        <c:ser>
          <c:idx val="0"/>
          <c:order val="0"/>
          <c:tx>
            <c:strRef>
              <c:f>Sheet1!$B$1</c:f>
              <c:strCache>
                <c:ptCount val="1"/>
                <c:pt idx="0">
                  <c:v>Serv. (PKR.Bn)</c:v>
                </c:pt>
              </c:strCache>
            </c:strRef>
          </c:tx>
          <c:invertIfNegative val="0"/>
          <c:cat>
            <c:strRef>
              <c:f>Sheet1!$A$2:$A$8</c:f>
              <c:strCache>
                <c:ptCount val="7"/>
                <c:pt idx="0">
                  <c:v>Jun-14</c:v>
                </c:pt>
                <c:pt idx="1">
                  <c:v>Jun-15</c:v>
                </c:pt>
                <c:pt idx="2">
                  <c:v>Jun-16</c:v>
                </c:pt>
                <c:pt idx="3">
                  <c:v>Jun-17</c:v>
                </c:pt>
                <c:pt idx="4">
                  <c:v>Jun-18</c:v>
                </c:pt>
                <c:pt idx="5">
                  <c:v>Jun-19</c:v>
                </c:pt>
                <c:pt idx="6">
                  <c:v>Jun-20</c:v>
                </c:pt>
              </c:strCache>
            </c:strRef>
          </c:cat>
          <c:val>
            <c:numRef>
              <c:f>Sheet1!$B$2:$B$8</c:f>
              <c:numCache>
                <c:formatCode>_(* #,##0.00_);_(* \(#,##0.00\);_(* "-"??_);_(@_)</c:formatCode>
                <c:ptCount val="7"/>
                <c:pt idx="0">
                  <c:v>5971.1629999999996</c:v>
                </c:pt>
                <c:pt idx="1">
                  <c:v>6231.5789999999997</c:v>
                </c:pt>
                <c:pt idx="2">
                  <c:v>6588.2</c:v>
                </c:pt>
                <c:pt idx="3">
                  <c:v>7014.4669999999996</c:v>
                </c:pt>
                <c:pt idx="4">
                  <c:v>7459.7579999999998</c:v>
                </c:pt>
                <c:pt idx="5">
                  <c:v>7739.8360000000002</c:v>
                </c:pt>
                <c:pt idx="6">
                  <c:v>7694.0659999999998</c:v>
                </c:pt>
              </c:numCache>
            </c:numRef>
          </c:val>
          <c:extLst>
            <c:ext xmlns:c16="http://schemas.microsoft.com/office/drawing/2014/chart" uri="{C3380CC4-5D6E-409C-BE32-E72D297353CC}">
              <c16:uniqueId val="{00000000-9149-4769-8C1F-E17638395BEE}"/>
            </c:ext>
          </c:extLst>
        </c:ser>
        <c:ser>
          <c:idx val="1"/>
          <c:order val="1"/>
          <c:tx>
            <c:strRef>
              <c:f>Sheet1!$C$1</c:f>
              <c:strCache>
                <c:ptCount val="1"/>
                <c:pt idx="0">
                  <c:v>Ind. (PKR.Bn)</c:v>
                </c:pt>
              </c:strCache>
            </c:strRef>
          </c:tx>
          <c:invertIfNegative val="0"/>
          <c:cat>
            <c:strRef>
              <c:f>Sheet1!$A$2:$A$8</c:f>
              <c:strCache>
                <c:ptCount val="7"/>
                <c:pt idx="0">
                  <c:v>Jun-14</c:v>
                </c:pt>
                <c:pt idx="1">
                  <c:v>Jun-15</c:v>
                </c:pt>
                <c:pt idx="2">
                  <c:v>Jun-16</c:v>
                </c:pt>
                <c:pt idx="3">
                  <c:v>Jun-17</c:v>
                </c:pt>
                <c:pt idx="4">
                  <c:v>Jun-18</c:v>
                </c:pt>
                <c:pt idx="5">
                  <c:v>Jun-19</c:v>
                </c:pt>
                <c:pt idx="6">
                  <c:v>Jun-20</c:v>
                </c:pt>
              </c:strCache>
            </c:strRef>
          </c:cat>
          <c:val>
            <c:numRef>
              <c:f>Sheet1!$C$2:$C$8</c:f>
              <c:numCache>
                <c:formatCode>_(* #,##0.00_);_(* \(#,##0.00\);_(* "-"??_);_(@_)</c:formatCode>
                <c:ptCount val="7"/>
                <c:pt idx="0">
                  <c:v>2089.7759999999998</c:v>
                </c:pt>
                <c:pt idx="1">
                  <c:v>2198.027</c:v>
                </c:pt>
                <c:pt idx="2">
                  <c:v>2323.1689999999999</c:v>
                </c:pt>
                <c:pt idx="3">
                  <c:v>2428.902</c:v>
                </c:pt>
                <c:pt idx="4">
                  <c:v>2540.8939999999998</c:v>
                </c:pt>
                <c:pt idx="5">
                  <c:v>2483.2429999999999</c:v>
                </c:pt>
                <c:pt idx="6">
                  <c:v>2417.6149999999998</c:v>
                </c:pt>
              </c:numCache>
            </c:numRef>
          </c:val>
          <c:extLst>
            <c:ext xmlns:c16="http://schemas.microsoft.com/office/drawing/2014/chart" uri="{C3380CC4-5D6E-409C-BE32-E72D297353CC}">
              <c16:uniqueId val="{00000001-9149-4769-8C1F-E17638395BEE}"/>
            </c:ext>
          </c:extLst>
        </c:ser>
        <c:ser>
          <c:idx val="2"/>
          <c:order val="2"/>
          <c:tx>
            <c:strRef>
              <c:f>Sheet1!$D$1</c:f>
              <c:strCache>
                <c:ptCount val="1"/>
                <c:pt idx="0">
                  <c:v>Agri (PKR.Bn)</c:v>
                </c:pt>
              </c:strCache>
            </c:strRef>
          </c:tx>
          <c:invertIfNegative val="0"/>
          <c:cat>
            <c:strRef>
              <c:f>Sheet1!$A$2:$A$8</c:f>
              <c:strCache>
                <c:ptCount val="7"/>
                <c:pt idx="0">
                  <c:v>Jun-14</c:v>
                </c:pt>
                <c:pt idx="1">
                  <c:v>Jun-15</c:v>
                </c:pt>
                <c:pt idx="2">
                  <c:v>Jun-16</c:v>
                </c:pt>
                <c:pt idx="3">
                  <c:v>Jun-17</c:v>
                </c:pt>
                <c:pt idx="4">
                  <c:v>Jun-18</c:v>
                </c:pt>
                <c:pt idx="5">
                  <c:v>Jun-19</c:v>
                </c:pt>
                <c:pt idx="6">
                  <c:v>Jun-20</c:v>
                </c:pt>
              </c:strCache>
            </c:strRef>
          </c:cat>
          <c:val>
            <c:numRef>
              <c:f>Sheet1!$D$2:$D$8</c:f>
              <c:numCache>
                <c:formatCode>_(* #,##0.00_);_(* \(#,##0.00\);_(* "-"??_);_(@_)</c:formatCode>
                <c:ptCount val="7"/>
                <c:pt idx="0">
                  <c:v>2156.1170000000002</c:v>
                </c:pt>
                <c:pt idx="1">
                  <c:v>2202.0430000000001</c:v>
                </c:pt>
                <c:pt idx="2">
                  <c:v>2205.433</c:v>
                </c:pt>
                <c:pt idx="3">
                  <c:v>2253.5650000000001</c:v>
                </c:pt>
                <c:pt idx="4">
                  <c:v>2343.614</c:v>
                </c:pt>
                <c:pt idx="5">
                  <c:v>2357.0949999999998</c:v>
                </c:pt>
                <c:pt idx="6">
                  <c:v>2420.1089999999999</c:v>
                </c:pt>
              </c:numCache>
            </c:numRef>
          </c:val>
          <c:extLst>
            <c:ext xmlns:c16="http://schemas.microsoft.com/office/drawing/2014/chart" uri="{C3380CC4-5D6E-409C-BE32-E72D297353CC}">
              <c16:uniqueId val="{00000002-9149-4769-8C1F-E17638395BEE}"/>
            </c:ext>
          </c:extLst>
        </c:ser>
        <c:dLbls>
          <c:showLegendKey val="0"/>
          <c:showVal val="0"/>
          <c:showCatName val="0"/>
          <c:showSerName val="0"/>
          <c:showPercent val="0"/>
          <c:showBubbleSize val="0"/>
        </c:dLbls>
        <c:gapWidth val="150"/>
        <c:axId val="103737984"/>
        <c:axId val="103739776"/>
      </c:barChart>
      <c:dateAx>
        <c:axId val="103737984"/>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103739776"/>
        <c:crosses val="autoZero"/>
        <c:auto val="0"/>
        <c:lblOffset val="100"/>
        <c:baseTimeUnit val="years"/>
      </c:dateAx>
      <c:valAx>
        <c:axId val="103739776"/>
        <c:scaling>
          <c:orientation val="minMax"/>
          <c:max val="10000"/>
          <c:min val="0"/>
        </c:scaling>
        <c:delete val="0"/>
        <c:axPos val="l"/>
        <c:numFmt formatCode="_(* #,##0_);_(* \(#,##0\);_(* &quot;-&quot;_);_(@_)" sourceLinked="0"/>
        <c:majorTickMark val="out"/>
        <c:minorTickMark val="none"/>
        <c:tickLblPos val="nextTo"/>
        <c:crossAx val="103737984"/>
        <c:crosses val="autoZero"/>
        <c:crossBetween val="between"/>
        <c:majorUnit val="3000"/>
        <c:minorUnit val="400"/>
      </c:valAx>
    </c:plotArea>
    <c:legend>
      <c:legendPos val="r"/>
      <c:layout>
        <c:manualLayout>
          <c:xMode val="edge"/>
          <c:yMode val="edge"/>
          <c:x val="0"/>
          <c:y val="0.82972535812541504"/>
          <c:w val="1"/>
          <c:h val="0.15380229579736268"/>
        </c:manualLayout>
      </c:layout>
      <c:overlay val="0"/>
    </c:legend>
    <c:plotVisOnly val="1"/>
    <c:dispBlanksAs val="gap"/>
    <c:showDLblsOverMax val="0"/>
  </c:chart>
  <c:txPr>
    <a:bodyPr/>
    <a:lstStyle/>
    <a:p>
      <a:pPr>
        <a:defRPr sz="1400">
          <a:latin typeface="Candara"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itle>
    <c:autoTitleDeleted val="0"/>
    <c:plotArea>
      <c:layout/>
      <c:barChart>
        <c:barDir val="col"/>
        <c:grouping val="clustered"/>
        <c:varyColors val="0"/>
        <c:ser>
          <c:idx val="0"/>
          <c:order val="0"/>
          <c:tx>
            <c:strRef>
              <c:f>Sheet1!$B$1</c:f>
              <c:strCache>
                <c:ptCount val="1"/>
                <c:pt idx="0">
                  <c:v>Gross Written Premium (Million)</c:v>
                </c:pt>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1009.255</c:v>
                </c:pt>
                <c:pt idx="1">
                  <c:v>1123.213</c:v>
                </c:pt>
                <c:pt idx="2">
                  <c:v>1400.8810000000001</c:v>
                </c:pt>
                <c:pt idx="3">
                  <c:v>1163.365</c:v>
                </c:pt>
                <c:pt idx="4">
                  <c:v>1345.4359999999999</c:v>
                </c:pt>
                <c:pt idx="5">
                  <c:v>1705.9349999999999</c:v>
                </c:pt>
              </c:numCache>
            </c:numRef>
          </c:val>
          <c:extLst>
            <c:ext xmlns:c16="http://schemas.microsoft.com/office/drawing/2014/chart" uri="{C3380CC4-5D6E-409C-BE32-E72D297353CC}">
              <c16:uniqueId val="{00000000-A01C-4833-A75D-320BB9878546}"/>
            </c:ext>
          </c:extLst>
        </c:ser>
        <c:dLbls>
          <c:showLegendKey val="0"/>
          <c:showVal val="0"/>
          <c:showCatName val="0"/>
          <c:showSerName val="0"/>
          <c:showPercent val="0"/>
          <c:showBubbleSize val="0"/>
        </c:dLbls>
        <c:gapWidth val="150"/>
        <c:axId val="103823232"/>
        <c:axId val="103824768"/>
      </c:barChart>
      <c:catAx>
        <c:axId val="10382323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03824768"/>
        <c:crosses val="autoZero"/>
        <c:auto val="1"/>
        <c:lblAlgn val="ctr"/>
        <c:lblOffset val="100"/>
        <c:noMultiLvlLbl val="0"/>
      </c:catAx>
      <c:valAx>
        <c:axId val="103824768"/>
        <c:scaling>
          <c:orientation val="minMax"/>
          <c:max val="2000"/>
          <c:min val="0"/>
        </c:scaling>
        <c:delete val="0"/>
        <c:axPos val="l"/>
        <c:numFmt formatCode="General" sourceLinked="1"/>
        <c:majorTickMark val="out"/>
        <c:minorTickMark val="none"/>
        <c:tickLblPos val="nextTo"/>
        <c:crossAx val="103823232"/>
        <c:crosses val="autoZero"/>
        <c:crossBetween val="between"/>
        <c:majorUnit val="500"/>
        <c:minorUnit val="40"/>
      </c:valAx>
    </c:plotArea>
    <c:plotVisOnly val="1"/>
    <c:dispBlanksAs val="gap"/>
    <c:showDLblsOverMax val="0"/>
  </c:chart>
  <c:txPr>
    <a:bodyPr/>
    <a:lstStyle/>
    <a:p>
      <a:pPr>
        <a:defRPr sz="1800">
          <a:latin typeface="Candara"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itle>
    <c:autoTitleDeleted val="0"/>
    <c:plotArea>
      <c:layout/>
      <c:barChart>
        <c:barDir val="col"/>
        <c:grouping val="clustered"/>
        <c:varyColors val="0"/>
        <c:ser>
          <c:idx val="0"/>
          <c:order val="0"/>
          <c:tx>
            <c:strRef>
              <c:f>Sheet1!$B$1</c:f>
              <c:strCache>
                <c:ptCount val="1"/>
                <c:pt idx="0">
                  <c:v>Assets (Million)</c:v>
                </c:pt>
              </c:strCache>
            </c:strRef>
          </c:tx>
          <c:invertIfNegative val="0"/>
          <c:dLbls>
            <c:numFmt formatCode="#,##0" sourceLinked="0"/>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2850.9989999999998</c:v>
                </c:pt>
                <c:pt idx="1">
                  <c:v>3298.5810000000001</c:v>
                </c:pt>
                <c:pt idx="2">
                  <c:v>3665.4920000000002</c:v>
                </c:pt>
                <c:pt idx="3">
                  <c:v>3276.0590000000002</c:v>
                </c:pt>
                <c:pt idx="4">
                  <c:v>3282.4029999999998</c:v>
                </c:pt>
                <c:pt idx="5">
                  <c:v>3640.6669999999999</c:v>
                </c:pt>
              </c:numCache>
            </c:numRef>
          </c:val>
          <c:extLst>
            <c:ext xmlns:c16="http://schemas.microsoft.com/office/drawing/2014/chart" uri="{C3380CC4-5D6E-409C-BE32-E72D297353CC}">
              <c16:uniqueId val="{00000000-F917-4968-B8A4-B5AE802BF57E}"/>
            </c:ext>
          </c:extLst>
        </c:ser>
        <c:dLbls>
          <c:showLegendKey val="0"/>
          <c:showVal val="0"/>
          <c:showCatName val="0"/>
          <c:showSerName val="0"/>
          <c:showPercent val="0"/>
          <c:showBubbleSize val="0"/>
        </c:dLbls>
        <c:gapWidth val="150"/>
        <c:axId val="104166528"/>
        <c:axId val="104168064"/>
      </c:barChart>
      <c:catAx>
        <c:axId val="104166528"/>
        <c:scaling>
          <c:orientation val="minMax"/>
        </c:scaling>
        <c:delete val="0"/>
        <c:axPos val="b"/>
        <c:numFmt formatCode="General" sourceLinked="1"/>
        <c:majorTickMark val="out"/>
        <c:minorTickMark val="none"/>
        <c:tickLblPos val="nextTo"/>
        <c:crossAx val="104168064"/>
        <c:crosses val="autoZero"/>
        <c:auto val="1"/>
        <c:lblAlgn val="ctr"/>
        <c:lblOffset val="100"/>
        <c:noMultiLvlLbl val="0"/>
      </c:catAx>
      <c:valAx>
        <c:axId val="104168064"/>
        <c:scaling>
          <c:orientation val="minMax"/>
        </c:scaling>
        <c:delete val="0"/>
        <c:axPos val="l"/>
        <c:numFmt formatCode="General" sourceLinked="1"/>
        <c:majorTickMark val="out"/>
        <c:minorTickMark val="none"/>
        <c:tickLblPos val="nextTo"/>
        <c:crossAx val="104166528"/>
        <c:crosses val="autoZero"/>
        <c:crossBetween val="between"/>
      </c:valAx>
    </c:plotArea>
    <c:plotVisOnly val="1"/>
    <c:dispBlanksAs val="gap"/>
    <c:showDLblsOverMax val="0"/>
  </c:chart>
  <c:txPr>
    <a:bodyPr/>
    <a:lstStyle/>
    <a:p>
      <a:pPr>
        <a:defRPr sz="1800">
          <a:latin typeface="Candara"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itle>
    <c:autoTitleDeleted val="0"/>
    <c:plotArea>
      <c:layout/>
      <c:barChart>
        <c:barDir val="col"/>
        <c:grouping val="clustered"/>
        <c:varyColors val="0"/>
        <c:ser>
          <c:idx val="0"/>
          <c:order val="0"/>
          <c:tx>
            <c:strRef>
              <c:f>Sheet1!$B$1</c:f>
              <c:strCache>
                <c:ptCount val="1"/>
                <c:pt idx="0">
                  <c:v>Equity (Million)</c:v>
                </c:pt>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1160.047</c:v>
                </c:pt>
                <c:pt idx="1">
                  <c:v>1134.2080000000001</c:v>
                </c:pt>
                <c:pt idx="2">
                  <c:v>1099.6479999999999</c:v>
                </c:pt>
                <c:pt idx="3">
                  <c:v>985.08</c:v>
                </c:pt>
                <c:pt idx="4">
                  <c:v>1338.559</c:v>
                </c:pt>
                <c:pt idx="5">
                  <c:v>1249.181</c:v>
                </c:pt>
              </c:numCache>
            </c:numRef>
          </c:val>
          <c:extLst>
            <c:ext xmlns:c16="http://schemas.microsoft.com/office/drawing/2014/chart" uri="{C3380CC4-5D6E-409C-BE32-E72D297353CC}">
              <c16:uniqueId val="{00000000-4187-4D61-930A-1F41611C27BC}"/>
            </c:ext>
          </c:extLst>
        </c:ser>
        <c:dLbls>
          <c:dLblPos val="outEnd"/>
          <c:showLegendKey val="0"/>
          <c:showVal val="1"/>
          <c:showCatName val="0"/>
          <c:showSerName val="0"/>
          <c:showPercent val="0"/>
          <c:showBubbleSize val="0"/>
        </c:dLbls>
        <c:gapWidth val="150"/>
        <c:axId val="104201600"/>
        <c:axId val="104084224"/>
      </c:barChart>
      <c:catAx>
        <c:axId val="104201600"/>
        <c:scaling>
          <c:orientation val="minMax"/>
        </c:scaling>
        <c:delete val="0"/>
        <c:axPos val="b"/>
        <c:numFmt formatCode="General" sourceLinked="1"/>
        <c:majorTickMark val="out"/>
        <c:minorTickMark val="none"/>
        <c:tickLblPos val="nextTo"/>
        <c:crossAx val="104084224"/>
        <c:crosses val="autoZero"/>
        <c:auto val="1"/>
        <c:lblAlgn val="ctr"/>
        <c:lblOffset val="100"/>
        <c:noMultiLvlLbl val="0"/>
      </c:catAx>
      <c:valAx>
        <c:axId val="104084224"/>
        <c:scaling>
          <c:orientation val="minMax"/>
        </c:scaling>
        <c:delete val="0"/>
        <c:axPos val="l"/>
        <c:numFmt formatCode="General" sourceLinked="1"/>
        <c:majorTickMark val="out"/>
        <c:minorTickMark val="none"/>
        <c:tickLblPos val="nextTo"/>
        <c:crossAx val="104201600"/>
        <c:crosses val="autoZero"/>
        <c:crossBetween val="between"/>
      </c:valAx>
    </c:plotArea>
    <c:plotVisOnly val="1"/>
    <c:dispBlanksAs val="gap"/>
    <c:showDLblsOverMax val="0"/>
  </c:chart>
  <c:txPr>
    <a:bodyPr/>
    <a:lstStyle/>
    <a:p>
      <a:pPr>
        <a:defRPr sz="1800">
          <a:latin typeface="Candara"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09737564-12CB-4685-B7D5-7581F31C371A}" type="datetimeFigureOut">
              <a:rPr lang="en-US" smtClean="0"/>
              <a:t>12/9/2020</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0A9C742A-02FA-4671-8ECA-136752707F30}" type="slidenum">
              <a:rPr lang="en-US" smtClean="0"/>
              <a:t>‹#›</a:t>
            </a:fld>
            <a:endParaRPr lang="en-US"/>
          </a:p>
        </p:txBody>
      </p:sp>
    </p:spTree>
    <p:extLst>
      <p:ext uri="{BB962C8B-B14F-4D97-AF65-F5344CB8AC3E}">
        <p14:creationId xmlns:p14="http://schemas.microsoft.com/office/powerpoint/2010/main" val="1025566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0A3A69-C170-47F3-A7C0-5325C9945EA6}" type="datetime4">
              <a:rPr lang="en-US" smtClean="0"/>
              <a:t>December 9, 2020</a:t>
            </a:fld>
            <a:endParaRPr lang="en-US"/>
          </a:p>
        </p:txBody>
      </p:sp>
      <p:sp>
        <p:nvSpPr>
          <p:cNvPr id="5" name="Footer Placeholder 4"/>
          <p:cNvSpPr>
            <a:spLocks noGrp="1"/>
          </p:cNvSpPr>
          <p:nvPr>
            <p:ph type="ftr" sz="quarter" idx="11"/>
          </p:nvPr>
        </p:nvSpPr>
        <p:spPr/>
        <p:txBody>
          <a:bodyPr/>
          <a:lstStyle/>
          <a:p>
            <a:r>
              <a:rPr lang="en-US" dirty="0"/>
              <a:t>Habib Insurance</a:t>
            </a:r>
          </a:p>
        </p:txBody>
      </p:sp>
      <p:sp>
        <p:nvSpPr>
          <p:cNvPr id="6" name="Slide Number Placeholder 5"/>
          <p:cNvSpPr>
            <a:spLocks noGrp="1"/>
          </p:cNvSpPr>
          <p:nvPr>
            <p:ph type="sldNum" sz="quarter" idx="12"/>
          </p:nvPr>
        </p:nvSpPr>
        <p:spPr/>
        <p:txBody>
          <a:bodyPr/>
          <a:lstStyle/>
          <a:p>
            <a:fld id="{EDE8C155-44F5-4723-AC5E-853C5219E86A}"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 y="12700"/>
            <a:ext cx="4096512" cy="2048256"/>
          </a:xfrm>
          <a:prstGeom prst="rect">
            <a:avLst/>
          </a:prstGeom>
        </p:spPr>
      </p:pic>
      <p:cxnSp>
        <p:nvCxnSpPr>
          <p:cNvPr id="9" name="Straight Connector 8"/>
          <p:cNvCxnSpPr/>
          <p:nvPr userDrawn="1"/>
        </p:nvCxnSpPr>
        <p:spPr>
          <a:xfrm>
            <a:off x="0" y="2032000"/>
            <a:ext cx="91440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19288"/>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8CBE28-675D-42F8-868C-78A4E4E05C5E}" type="datetime1">
              <a:rPr lang="en-US" smtClean="0"/>
              <a:t>12/9/2020</a:t>
            </a:fld>
            <a:endParaRPr lang="en-US"/>
          </a:p>
        </p:txBody>
      </p:sp>
      <p:sp>
        <p:nvSpPr>
          <p:cNvPr id="5" name="Footer Placeholder 4"/>
          <p:cNvSpPr>
            <a:spLocks noGrp="1"/>
          </p:cNvSpPr>
          <p:nvPr>
            <p:ph type="ftr" sz="quarter" idx="11"/>
          </p:nvPr>
        </p:nvSpPr>
        <p:spPr/>
        <p:txBody>
          <a:bodyPr/>
          <a:lstStyle/>
          <a:p>
            <a:r>
              <a:rPr lang="en-US" dirty="0"/>
              <a:t>Habib Insurance</a:t>
            </a:r>
          </a:p>
        </p:txBody>
      </p:sp>
      <p:sp>
        <p:nvSpPr>
          <p:cNvPr id="6" name="Slide Number Placeholder 5"/>
          <p:cNvSpPr>
            <a:spLocks noGrp="1"/>
          </p:cNvSpPr>
          <p:nvPr>
            <p:ph type="sldNum" sz="quarter" idx="12"/>
          </p:nvPr>
        </p:nvSpPr>
        <p:spPr/>
        <p:txBody>
          <a:bodyPr/>
          <a:lstStyle/>
          <a:p>
            <a:fld id="{EDE8C155-44F5-4723-AC5E-853C5219E86A}"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76200"/>
            <a:ext cx="497434" cy="632765"/>
          </a:xfrm>
          <a:prstGeom prst="rect">
            <a:avLst/>
          </a:prstGeom>
        </p:spPr>
      </p:pic>
    </p:spTree>
    <p:extLst>
      <p:ext uri="{BB962C8B-B14F-4D97-AF65-F5344CB8AC3E}">
        <p14:creationId xmlns:p14="http://schemas.microsoft.com/office/powerpoint/2010/main" val="330268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0AA7AF-2525-4612-91BA-44F64B14D8C4}" type="datetime1">
              <a:rPr lang="en-US" smtClean="0"/>
              <a:t>12/9/2020</a:t>
            </a:fld>
            <a:endParaRPr lang="en-US"/>
          </a:p>
        </p:txBody>
      </p:sp>
      <p:sp>
        <p:nvSpPr>
          <p:cNvPr id="5" name="Footer Placeholder 4"/>
          <p:cNvSpPr>
            <a:spLocks noGrp="1"/>
          </p:cNvSpPr>
          <p:nvPr>
            <p:ph type="ftr" sz="quarter" idx="11"/>
          </p:nvPr>
        </p:nvSpPr>
        <p:spPr/>
        <p:txBody>
          <a:bodyPr/>
          <a:lstStyle/>
          <a:p>
            <a:r>
              <a:rPr lang="en-US" dirty="0"/>
              <a:t>Habib Insurance</a:t>
            </a:r>
          </a:p>
        </p:txBody>
      </p:sp>
      <p:sp>
        <p:nvSpPr>
          <p:cNvPr id="6" name="Slide Number Placeholder 5"/>
          <p:cNvSpPr>
            <a:spLocks noGrp="1"/>
          </p:cNvSpPr>
          <p:nvPr>
            <p:ph type="sldNum" sz="quarter" idx="12"/>
          </p:nvPr>
        </p:nvSpPr>
        <p:spPr/>
        <p:txBody>
          <a:bodyPr/>
          <a:lstStyle/>
          <a:p>
            <a:fld id="{EDE8C155-44F5-4723-AC5E-853C5219E86A}"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76200"/>
            <a:ext cx="497434" cy="632765"/>
          </a:xfrm>
          <a:prstGeom prst="rect">
            <a:avLst/>
          </a:prstGeom>
        </p:spPr>
      </p:pic>
    </p:spTree>
    <p:extLst>
      <p:ext uri="{BB962C8B-B14F-4D97-AF65-F5344CB8AC3E}">
        <p14:creationId xmlns:p14="http://schemas.microsoft.com/office/powerpoint/2010/main" val="281812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2D77F-E3F2-43A0-A86F-C7517E32C785}" type="datetime1">
              <a:rPr lang="en-US" smtClean="0"/>
              <a:t>12/9/2020</a:t>
            </a:fld>
            <a:endParaRPr lang="en-US"/>
          </a:p>
        </p:txBody>
      </p:sp>
      <p:sp>
        <p:nvSpPr>
          <p:cNvPr id="5" name="Footer Placeholder 4"/>
          <p:cNvSpPr>
            <a:spLocks noGrp="1"/>
          </p:cNvSpPr>
          <p:nvPr>
            <p:ph type="ftr" sz="quarter" idx="11"/>
          </p:nvPr>
        </p:nvSpPr>
        <p:spPr/>
        <p:txBody>
          <a:bodyPr/>
          <a:lstStyle/>
          <a:p>
            <a:r>
              <a:rPr lang="en-US" dirty="0"/>
              <a:t>Habib Insurance</a:t>
            </a:r>
          </a:p>
        </p:txBody>
      </p:sp>
      <p:sp>
        <p:nvSpPr>
          <p:cNvPr id="6" name="Slide Number Placeholder 5"/>
          <p:cNvSpPr>
            <a:spLocks noGrp="1"/>
          </p:cNvSpPr>
          <p:nvPr>
            <p:ph type="sldNum" sz="quarter" idx="12"/>
          </p:nvPr>
        </p:nvSpPr>
        <p:spPr/>
        <p:txBody>
          <a:bodyPr/>
          <a:lstStyle/>
          <a:p>
            <a:fld id="{EDE8C155-44F5-4723-AC5E-853C5219E86A}"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76200"/>
            <a:ext cx="497434" cy="632765"/>
          </a:xfrm>
          <a:prstGeom prst="rect">
            <a:avLst/>
          </a:prstGeom>
        </p:spPr>
      </p:pic>
      <p:cxnSp>
        <p:nvCxnSpPr>
          <p:cNvPr id="9" name="Straight Connector 8"/>
          <p:cNvCxnSpPr/>
          <p:nvPr userDrawn="1"/>
        </p:nvCxnSpPr>
        <p:spPr>
          <a:xfrm>
            <a:off x="0" y="1524000"/>
            <a:ext cx="9144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943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F432F-63FC-44A0-8489-9C20DE964F13}" type="datetime1">
              <a:rPr lang="en-US" smtClean="0"/>
              <a:t>12/9/2020</a:t>
            </a:fld>
            <a:endParaRPr lang="en-US"/>
          </a:p>
        </p:txBody>
      </p:sp>
      <p:sp>
        <p:nvSpPr>
          <p:cNvPr id="5" name="Footer Placeholder 4"/>
          <p:cNvSpPr>
            <a:spLocks noGrp="1"/>
          </p:cNvSpPr>
          <p:nvPr>
            <p:ph type="ftr" sz="quarter" idx="11"/>
          </p:nvPr>
        </p:nvSpPr>
        <p:spPr/>
        <p:txBody>
          <a:bodyPr/>
          <a:lstStyle/>
          <a:p>
            <a:r>
              <a:rPr lang="en-US" dirty="0"/>
              <a:t>Habib Insurance</a:t>
            </a:r>
          </a:p>
        </p:txBody>
      </p:sp>
      <p:sp>
        <p:nvSpPr>
          <p:cNvPr id="6" name="Slide Number Placeholder 5"/>
          <p:cNvSpPr>
            <a:spLocks noGrp="1"/>
          </p:cNvSpPr>
          <p:nvPr>
            <p:ph type="sldNum" sz="quarter" idx="12"/>
          </p:nvPr>
        </p:nvSpPr>
        <p:spPr/>
        <p:txBody>
          <a:bodyPr/>
          <a:lstStyle/>
          <a:p>
            <a:fld id="{EDE8C155-44F5-4723-AC5E-853C5219E86A}"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76200"/>
            <a:ext cx="497434" cy="632765"/>
          </a:xfrm>
          <a:prstGeom prst="rect">
            <a:avLst/>
          </a:prstGeom>
        </p:spPr>
      </p:pic>
    </p:spTree>
    <p:extLst>
      <p:ext uri="{BB962C8B-B14F-4D97-AF65-F5344CB8AC3E}">
        <p14:creationId xmlns:p14="http://schemas.microsoft.com/office/powerpoint/2010/main" val="64906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CADCBF-E756-45CF-A5FA-BDD4DE8D12E2}" type="datetime1">
              <a:rPr lang="en-US" smtClean="0"/>
              <a:t>12/9/2020</a:t>
            </a:fld>
            <a:endParaRPr lang="en-US"/>
          </a:p>
        </p:txBody>
      </p:sp>
      <p:sp>
        <p:nvSpPr>
          <p:cNvPr id="6" name="Footer Placeholder 5"/>
          <p:cNvSpPr>
            <a:spLocks noGrp="1"/>
          </p:cNvSpPr>
          <p:nvPr>
            <p:ph type="ftr" sz="quarter" idx="11"/>
          </p:nvPr>
        </p:nvSpPr>
        <p:spPr/>
        <p:txBody>
          <a:bodyPr/>
          <a:lstStyle/>
          <a:p>
            <a:r>
              <a:rPr lang="en-US" dirty="0"/>
              <a:t>Habib Insurance</a:t>
            </a:r>
          </a:p>
        </p:txBody>
      </p:sp>
      <p:sp>
        <p:nvSpPr>
          <p:cNvPr id="7" name="Slide Number Placeholder 6"/>
          <p:cNvSpPr>
            <a:spLocks noGrp="1"/>
          </p:cNvSpPr>
          <p:nvPr>
            <p:ph type="sldNum" sz="quarter" idx="12"/>
          </p:nvPr>
        </p:nvSpPr>
        <p:spPr/>
        <p:txBody>
          <a:bodyPr/>
          <a:lstStyle/>
          <a:p>
            <a:fld id="{EDE8C155-44F5-4723-AC5E-853C5219E86A}" type="slidenum">
              <a:rPr lang="en-US" smtClean="0"/>
              <a:t>‹#›</a:t>
            </a:fld>
            <a:endParaRPr lang="en-US"/>
          </a:p>
        </p:txBody>
      </p:sp>
      <p:cxnSp>
        <p:nvCxnSpPr>
          <p:cNvPr id="8" name="Straight Connector 7"/>
          <p:cNvCxnSpPr/>
          <p:nvPr userDrawn="1"/>
        </p:nvCxnSpPr>
        <p:spPr>
          <a:xfrm>
            <a:off x="0" y="1524000"/>
            <a:ext cx="9144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76200"/>
            <a:ext cx="497434" cy="632765"/>
          </a:xfrm>
          <a:prstGeom prst="rect">
            <a:avLst/>
          </a:prstGeom>
        </p:spPr>
      </p:pic>
    </p:spTree>
    <p:extLst>
      <p:ext uri="{BB962C8B-B14F-4D97-AF65-F5344CB8AC3E}">
        <p14:creationId xmlns:p14="http://schemas.microsoft.com/office/powerpoint/2010/main" val="67080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solidFill>
            <a:schemeClr val="accent3">
              <a:lumMod val="20000"/>
              <a:lumOff val="80000"/>
            </a:scheme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solidFill>
            <a:schemeClr val="accent3">
              <a:lumMod val="20000"/>
              <a:lumOff val="80000"/>
            </a:scheme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2D9D69-A26D-4AD6-BA3E-64A24F9B228A}" type="datetime1">
              <a:rPr lang="en-US" smtClean="0"/>
              <a:t>12/9/2020</a:t>
            </a:fld>
            <a:endParaRPr lang="en-US"/>
          </a:p>
        </p:txBody>
      </p:sp>
      <p:sp>
        <p:nvSpPr>
          <p:cNvPr id="8" name="Footer Placeholder 7"/>
          <p:cNvSpPr>
            <a:spLocks noGrp="1"/>
          </p:cNvSpPr>
          <p:nvPr>
            <p:ph type="ftr" sz="quarter" idx="11"/>
          </p:nvPr>
        </p:nvSpPr>
        <p:spPr/>
        <p:txBody>
          <a:bodyPr/>
          <a:lstStyle/>
          <a:p>
            <a:r>
              <a:rPr lang="en-US" dirty="0"/>
              <a:t>Habib Insurance</a:t>
            </a:r>
          </a:p>
        </p:txBody>
      </p:sp>
      <p:sp>
        <p:nvSpPr>
          <p:cNvPr id="9" name="Slide Number Placeholder 8"/>
          <p:cNvSpPr>
            <a:spLocks noGrp="1"/>
          </p:cNvSpPr>
          <p:nvPr>
            <p:ph type="sldNum" sz="quarter" idx="12"/>
          </p:nvPr>
        </p:nvSpPr>
        <p:spPr/>
        <p:txBody>
          <a:bodyPr/>
          <a:lstStyle/>
          <a:p>
            <a:fld id="{EDE8C155-44F5-4723-AC5E-853C5219E86A}" type="slidenum">
              <a:rPr lang="en-US" smtClean="0"/>
              <a:t>‹#›</a:t>
            </a:fld>
            <a:endParaRPr lang="en-US"/>
          </a:p>
        </p:txBody>
      </p:sp>
      <p:cxnSp>
        <p:nvCxnSpPr>
          <p:cNvPr id="10" name="Straight Connector 9"/>
          <p:cNvCxnSpPr/>
          <p:nvPr userDrawn="1"/>
        </p:nvCxnSpPr>
        <p:spPr>
          <a:xfrm>
            <a:off x="0" y="1524000"/>
            <a:ext cx="9144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76200"/>
            <a:ext cx="497434" cy="632765"/>
          </a:xfrm>
          <a:prstGeom prst="rect">
            <a:avLst/>
          </a:prstGeom>
        </p:spPr>
      </p:pic>
    </p:spTree>
    <p:extLst>
      <p:ext uri="{BB962C8B-B14F-4D97-AF65-F5344CB8AC3E}">
        <p14:creationId xmlns:p14="http://schemas.microsoft.com/office/powerpoint/2010/main" val="351861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071526-21D9-43F7-A700-818D41FF3A03}" type="datetime1">
              <a:rPr lang="en-US" smtClean="0"/>
              <a:t>12/9/2020</a:t>
            </a:fld>
            <a:endParaRPr lang="en-US"/>
          </a:p>
        </p:txBody>
      </p:sp>
      <p:sp>
        <p:nvSpPr>
          <p:cNvPr id="4" name="Footer Placeholder 3"/>
          <p:cNvSpPr>
            <a:spLocks noGrp="1"/>
          </p:cNvSpPr>
          <p:nvPr>
            <p:ph type="ftr" sz="quarter" idx="11"/>
          </p:nvPr>
        </p:nvSpPr>
        <p:spPr/>
        <p:txBody>
          <a:bodyPr/>
          <a:lstStyle/>
          <a:p>
            <a:r>
              <a:rPr lang="en-US" dirty="0"/>
              <a:t>Habib Insurance</a:t>
            </a:r>
          </a:p>
        </p:txBody>
      </p:sp>
      <p:sp>
        <p:nvSpPr>
          <p:cNvPr id="5" name="Slide Number Placeholder 4"/>
          <p:cNvSpPr>
            <a:spLocks noGrp="1"/>
          </p:cNvSpPr>
          <p:nvPr>
            <p:ph type="sldNum" sz="quarter" idx="12"/>
          </p:nvPr>
        </p:nvSpPr>
        <p:spPr/>
        <p:txBody>
          <a:bodyPr/>
          <a:lstStyle/>
          <a:p>
            <a:fld id="{EDE8C155-44F5-4723-AC5E-853C5219E86A}"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76200"/>
            <a:ext cx="497434" cy="632765"/>
          </a:xfrm>
          <a:prstGeom prst="rect">
            <a:avLst/>
          </a:prstGeom>
        </p:spPr>
      </p:pic>
    </p:spTree>
    <p:extLst>
      <p:ext uri="{BB962C8B-B14F-4D97-AF65-F5344CB8AC3E}">
        <p14:creationId xmlns:p14="http://schemas.microsoft.com/office/powerpoint/2010/main" val="64257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A7939-3801-40EB-A384-21840646BE00}" type="datetime1">
              <a:rPr lang="en-US" smtClean="0"/>
              <a:t>12/9/2020</a:t>
            </a:fld>
            <a:endParaRPr lang="en-US"/>
          </a:p>
        </p:txBody>
      </p:sp>
      <p:sp>
        <p:nvSpPr>
          <p:cNvPr id="3" name="Footer Placeholder 2"/>
          <p:cNvSpPr>
            <a:spLocks noGrp="1"/>
          </p:cNvSpPr>
          <p:nvPr>
            <p:ph type="ftr" sz="quarter" idx="11"/>
          </p:nvPr>
        </p:nvSpPr>
        <p:spPr/>
        <p:txBody>
          <a:bodyPr/>
          <a:lstStyle/>
          <a:p>
            <a:r>
              <a:rPr lang="en-US" dirty="0"/>
              <a:t>Habib Insurance</a:t>
            </a:r>
          </a:p>
        </p:txBody>
      </p:sp>
      <p:sp>
        <p:nvSpPr>
          <p:cNvPr id="4" name="Slide Number Placeholder 3"/>
          <p:cNvSpPr>
            <a:spLocks noGrp="1"/>
          </p:cNvSpPr>
          <p:nvPr>
            <p:ph type="sldNum" sz="quarter" idx="12"/>
          </p:nvPr>
        </p:nvSpPr>
        <p:spPr/>
        <p:txBody>
          <a:bodyPr/>
          <a:lstStyle/>
          <a:p>
            <a:fld id="{EDE8C155-44F5-4723-AC5E-853C5219E86A}"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76200"/>
            <a:ext cx="497434" cy="632765"/>
          </a:xfrm>
          <a:prstGeom prst="rect">
            <a:avLst/>
          </a:prstGeom>
        </p:spPr>
      </p:pic>
    </p:spTree>
    <p:extLst>
      <p:ext uri="{BB962C8B-B14F-4D97-AF65-F5344CB8AC3E}">
        <p14:creationId xmlns:p14="http://schemas.microsoft.com/office/powerpoint/2010/main" val="65656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3E1DDB-954B-4C0E-9CA0-0F2AA2D3C32A}" type="datetime1">
              <a:rPr lang="en-US" smtClean="0"/>
              <a:t>12/9/2020</a:t>
            </a:fld>
            <a:endParaRPr lang="en-US"/>
          </a:p>
        </p:txBody>
      </p:sp>
      <p:sp>
        <p:nvSpPr>
          <p:cNvPr id="6" name="Footer Placeholder 5"/>
          <p:cNvSpPr>
            <a:spLocks noGrp="1"/>
          </p:cNvSpPr>
          <p:nvPr>
            <p:ph type="ftr" sz="quarter" idx="11"/>
          </p:nvPr>
        </p:nvSpPr>
        <p:spPr/>
        <p:txBody>
          <a:bodyPr/>
          <a:lstStyle/>
          <a:p>
            <a:r>
              <a:rPr lang="en-US" dirty="0"/>
              <a:t>Habib Insurance</a:t>
            </a:r>
          </a:p>
        </p:txBody>
      </p:sp>
      <p:sp>
        <p:nvSpPr>
          <p:cNvPr id="7" name="Slide Number Placeholder 6"/>
          <p:cNvSpPr>
            <a:spLocks noGrp="1"/>
          </p:cNvSpPr>
          <p:nvPr>
            <p:ph type="sldNum" sz="quarter" idx="12"/>
          </p:nvPr>
        </p:nvSpPr>
        <p:spPr/>
        <p:txBody>
          <a:bodyPr/>
          <a:lstStyle/>
          <a:p>
            <a:fld id="{EDE8C155-44F5-4723-AC5E-853C5219E86A}"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76200"/>
            <a:ext cx="497434" cy="632765"/>
          </a:xfrm>
          <a:prstGeom prst="rect">
            <a:avLst/>
          </a:prstGeom>
        </p:spPr>
      </p:pic>
    </p:spTree>
    <p:extLst>
      <p:ext uri="{BB962C8B-B14F-4D97-AF65-F5344CB8AC3E}">
        <p14:creationId xmlns:p14="http://schemas.microsoft.com/office/powerpoint/2010/main" val="363999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E94626-E177-4E3B-A0C2-80AA235FAD79}" type="datetime1">
              <a:rPr lang="en-US" smtClean="0"/>
              <a:t>12/9/2020</a:t>
            </a:fld>
            <a:endParaRPr lang="en-US"/>
          </a:p>
        </p:txBody>
      </p:sp>
      <p:sp>
        <p:nvSpPr>
          <p:cNvPr id="6" name="Footer Placeholder 5"/>
          <p:cNvSpPr>
            <a:spLocks noGrp="1"/>
          </p:cNvSpPr>
          <p:nvPr>
            <p:ph type="ftr" sz="quarter" idx="11"/>
          </p:nvPr>
        </p:nvSpPr>
        <p:spPr/>
        <p:txBody>
          <a:bodyPr/>
          <a:lstStyle/>
          <a:p>
            <a:r>
              <a:rPr lang="en-US" dirty="0"/>
              <a:t>Habib Insurance</a:t>
            </a:r>
          </a:p>
        </p:txBody>
      </p:sp>
      <p:sp>
        <p:nvSpPr>
          <p:cNvPr id="7" name="Slide Number Placeholder 6"/>
          <p:cNvSpPr>
            <a:spLocks noGrp="1"/>
          </p:cNvSpPr>
          <p:nvPr>
            <p:ph type="sldNum" sz="quarter" idx="12"/>
          </p:nvPr>
        </p:nvSpPr>
        <p:spPr/>
        <p:txBody>
          <a:bodyPr/>
          <a:lstStyle/>
          <a:p>
            <a:fld id="{EDE8C155-44F5-4723-AC5E-853C5219E86A}"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76200"/>
            <a:ext cx="497434" cy="632765"/>
          </a:xfrm>
          <a:prstGeom prst="rect">
            <a:avLst/>
          </a:prstGeom>
        </p:spPr>
      </p:pic>
    </p:spTree>
    <p:extLst>
      <p:ext uri="{BB962C8B-B14F-4D97-AF65-F5344CB8AC3E}">
        <p14:creationId xmlns:p14="http://schemas.microsoft.com/office/powerpoint/2010/main" val="149071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EF183-3E57-410F-8BAC-BBE0B4425993}" type="datetime1">
              <a:rPr lang="en-US" smtClean="0"/>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Habib Insurance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8C155-44F5-4723-AC5E-853C5219E86A}" type="slidenum">
              <a:rPr lang="en-US" smtClean="0"/>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00" y="76200"/>
            <a:ext cx="497434" cy="632765"/>
          </a:xfrm>
          <a:prstGeom prst="rect">
            <a:avLst/>
          </a:prstGeom>
        </p:spPr>
      </p:pic>
    </p:spTree>
    <p:extLst>
      <p:ext uri="{BB962C8B-B14F-4D97-AF65-F5344CB8AC3E}">
        <p14:creationId xmlns:p14="http://schemas.microsoft.com/office/powerpoint/2010/main" val="1833554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ndara" pitchFamily="34" charset="0"/>
              </a:rPr>
              <a:t>Corporate Briefing Session</a:t>
            </a:r>
          </a:p>
        </p:txBody>
      </p:sp>
      <p:sp>
        <p:nvSpPr>
          <p:cNvPr id="3" name="Subtitle 2"/>
          <p:cNvSpPr>
            <a:spLocks noGrp="1"/>
          </p:cNvSpPr>
          <p:nvPr>
            <p:ph type="subTitle" idx="1"/>
          </p:nvPr>
        </p:nvSpPr>
        <p:spPr/>
        <p:txBody>
          <a:bodyPr/>
          <a:lstStyle/>
          <a:p>
            <a:r>
              <a:rPr lang="en-US" dirty="0">
                <a:latin typeface="Candara" pitchFamily="34" charset="0"/>
              </a:rPr>
              <a:t>December 10, 2020</a:t>
            </a:r>
          </a:p>
        </p:txBody>
      </p:sp>
      <p:sp>
        <p:nvSpPr>
          <p:cNvPr id="4" name="Footer Placeholder 3"/>
          <p:cNvSpPr>
            <a:spLocks noGrp="1"/>
          </p:cNvSpPr>
          <p:nvPr>
            <p:ph type="ftr" sz="quarter" idx="11"/>
          </p:nvPr>
        </p:nvSpPr>
        <p:spPr/>
        <p:txBody>
          <a:bodyPr/>
          <a:lstStyle/>
          <a:p>
            <a:r>
              <a:rPr lang="en-US" dirty="0"/>
              <a:t>Habib Insurance</a:t>
            </a:r>
          </a:p>
        </p:txBody>
      </p:sp>
    </p:spTree>
    <p:extLst>
      <p:ext uri="{BB962C8B-B14F-4D97-AF65-F5344CB8AC3E}">
        <p14:creationId xmlns:p14="http://schemas.microsoft.com/office/powerpoint/2010/main" val="3847388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itchFamily="34" charset="0"/>
              </a:rPr>
              <a:t>Financial Snapshot-9MCY20</a:t>
            </a:r>
          </a:p>
        </p:txBody>
      </p:sp>
      <p:sp>
        <p:nvSpPr>
          <p:cNvPr id="4" name="Footer Placeholder 3"/>
          <p:cNvSpPr>
            <a:spLocks noGrp="1"/>
          </p:cNvSpPr>
          <p:nvPr>
            <p:ph type="ftr" sz="quarter" idx="11"/>
          </p:nvPr>
        </p:nvSpPr>
        <p:spPr/>
        <p:txBody>
          <a:bodyPr/>
          <a:lstStyle/>
          <a:p>
            <a:r>
              <a:rPr lang="en-US" dirty="0"/>
              <a:t>Habib Insurance</a:t>
            </a:r>
          </a:p>
        </p:txBody>
      </p:sp>
      <p:graphicFrame>
        <p:nvGraphicFramePr>
          <p:cNvPr id="5" name="Table 4">
            <a:extLst>
              <a:ext uri="{FF2B5EF4-FFF2-40B4-BE49-F238E27FC236}">
                <a16:creationId xmlns:a16="http://schemas.microsoft.com/office/drawing/2014/main" id="{EB634E94-6B15-4673-90D3-4135E47D8F03}"/>
              </a:ext>
            </a:extLst>
          </p:cNvPr>
          <p:cNvGraphicFramePr>
            <a:graphicFrameLocks noGrp="1"/>
          </p:cNvGraphicFramePr>
          <p:nvPr>
            <p:extLst>
              <p:ext uri="{D42A27DB-BD31-4B8C-83A1-F6EECF244321}">
                <p14:modId xmlns:p14="http://schemas.microsoft.com/office/powerpoint/2010/main" val="2864199505"/>
              </p:ext>
            </p:extLst>
          </p:nvPr>
        </p:nvGraphicFramePr>
        <p:xfrm>
          <a:off x="304800" y="1676400"/>
          <a:ext cx="8381999" cy="4679950"/>
        </p:xfrm>
        <a:graphic>
          <a:graphicData uri="http://schemas.openxmlformats.org/drawingml/2006/table">
            <a:tbl>
              <a:tblPr/>
              <a:tblGrid>
                <a:gridCol w="3412103">
                  <a:extLst>
                    <a:ext uri="{9D8B030D-6E8A-4147-A177-3AD203B41FA5}">
                      <a16:colId xmlns:a16="http://schemas.microsoft.com/office/drawing/2014/main" val="2212361264"/>
                    </a:ext>
                  </a:extLst>
                </a:gridCol>
                <a:gridCol w="1656632">
                  <a:extLst>
                    <a:ext uri="{9D8B030D-6E8A-4147-A177-3AD203B41FA5}">
                      <a16:colId xmlns:a16="http://schemas.microsoft.com/office/drawing/2014/main" val="4113147329"/>
                    </a:ext>
                  </a:extLst>
                </a:gridCol>
                <a:gridCol w="1656632">
                  <a:extLst>
                    <a:ext uri="{9D8B030D-6E8A-4147-A177-3AD203B41FA5}">
                      <a16:colId xmlns:a16="http://schemas.microsoft.com/office/drawing/2014/main" val="3264703525"/>
                    </a:ext>
                  </a:extLst>
                </a:gridCol>
                <a:gridCol w="1656632">
                  <a:extLst>
                    <a:ext uri="{9D8B030D-6E8A-4147-A177-3AD203B41FA5}">
                      <a16:colId xmlns:a16="http://schemas.microsoft.com/office/drawing/2014/main" val="1079109707"/>
                    </a:ext>
                  </a:extLst>
                </a:gridCol>
              </a:tblGrid>
              <a:tr h="451176">
                <a:tc>
                  <a:txBody>
                    <a:bodyPr/>
                    <a:lstStyle/>
                    <a:p>
                      <a:pPr algn="l" rtl="0" fontAlgn="ctr"/>
                      <a:r>
                        <a:rPr lang="en-US" sz="1400" b="1" i="0" u="none" strike="noStrike" dirty="0">
                          <a:solidFill>
                            <a:srgbClr val="FFFFFF"/>
                          </a:solidFill>
                          <a:effectLst/>
                          <a:latin typeface="Candara" panose="020E0502030303020204" pitchFamily="34" charset="0"/>
                        </a:rPr>
                        <a:t>PKR Million (Except per share)</a:t>
                      </a:r>
                    </a:p>
                  </a:txBody>
                  <a:tcPr marL="73576" marR="8175" marT="817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00B050"/>
                    </a:solidFill>
                  </a:tcPr>
                </a:tc>
                <a:tc>
                  <a:txBody>
                    <a:bodyPr/>
                    <a:lstStyle/>
                    <a:p>
                      <a:pPr algn="ctr" rtl="0" fontAlgn="ctr"/>
                      <a:r>
                        <a:rPr lang="en-US" sz="1400" b="1" i="0" u="none" strike="noStrike">
                          <a:solidFill>
                            <a:srgbClr val="FFFFFF"/>
                          </a:solidFill>
                          <a:effectLst/>
                          <a:latin typeface="Candara" panose="020E0502030303020204" pitchFamily="34" charset="0"/>
                        </a:rPr>
                        <a:t>9MCY20</a:t>
                      </a:r>
                    </a:p>
                  </a:txBody>
                  <a:tcPr marL="8175" marR="8175" marT="817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00B050"/>
                    </a:solidFill>
                  </a:tcPr>
                </a:tc>
                <a:tc>
                  <a:txBody>
                    <a:bodyPr/>
                    <a:lstStyle/>
                    <a:p>
                      <a:pPr algn="ctr" rtl="0" fontAlgn="ctr"/>
                      <a:r>
                        <a:rPr lang="en-US" sz="1400" b="1" i="0" u="none" strike="noStrike">
                          <a:solidFill>
                            <a:srgbClr val="FFFFFF"/>
                          </a:solidFill>
                          <a:effectLst/>
                          <a:latin typeface="Candara" panose="020E0502030303020204" pitchFamily="34" charset="0"/>
                        </a:rPr>
                        <a:t>9MCY19</a:t>
                      </a:r>
                    </a:p>
                  </a:txBody>
                  <a:tcPr marL="8175" marR="8175" marT="817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00B050"/>
                    </a:solidFill>
                  </a:tcPr>
                </a:tc>
                <a:tc>
                  <a:txBody>
                    <a:bodyPr/>
                    <a:lstStyle/>
                    <a:p>
                      <a:pPr algn="ctr" rtl="0" fontAlgn="ctr"/>
                      <a:r>
                        <a:rPr lang="en-US" sz="1400" b="1" i="0" u="none" strike="noStrike">
                          <a:solidFill>
                            <a:srgbClr val="FFFFFF"/>
                          </a:solidFill>
                          <a:effectLst/>
                          <a:latin typeface="Candara" panose="020E0502030303020204" pitchFamily="34" charset="0"/>
                        </a:rPr>
                        <a:t>YoY</a:t>
                      </a:r>
                    </a:p>
                  </a:txBody>
                  <a:tcPr marL="8175" marR="8175" marT="817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00B050"/>
                    </a:solidFill>
                  </a:tcPr>
                </a:tc>
                <a:extLst>
                  <a:ext uri="{0D108BD9-81ED-4DB2-BD59-A6C34878D82A}">
                    <a16:rowId xmlns:a16="http://schemas.microsoft.com/office/drawing/2014/main" val="2519390640"/>
                  </a:ext>
                </a:extLst>
              </a:tr>
              <a:tr h="465059">
                <a:tc>
                  <a:txBody>
                    <a:bodyPr/>
                    <a:lstStyle/>
                    <a:p>
                      <a:pPr algn="l" rtl="0" fontAlgn="ctr"/>
                      <a:r>
                        <a:rPr lang="en-US" sz="1400" b="0" i="0" u="none" strike="noStrike" dirty="0">
                          <a:solidFill>
                            <a:srgbClr val="000000"/>
                          </a:solidFill>
                          <a:effectLst/>
                          <a:latin typeface="Candara" panose="020E0502030303020204" pitchFamily="34" charset="0"/>
                        </a:rPr>
                        <a:t>Gross insurance premium/ Contribution</a:t>
                      </a:r>
                    </a:p>
                  </a:txBody>
                  <a:tcPr marL="8175" marR="8175" marT="8175" marB="0" anchor="ctr">
                    <a:lnL>
                      <a:noFill/>
                    </a:lnL>
                    <a:lnR>
                      <a:noFill/>
                    </a:lnR>
                    <a:lnT w="12700" cap="flat" cmpd="sng" algn="ctr">
                      <a:solidFill>
                        <a:srgbClr val="9BBB59"/>
                      </a:solidFill>
                      <a:prstDash val="solid"/>
                      <a:round/>
                      <a:headEnd type="none" w="med" len="med"/>
                      <a:tailEnd type="none" w="med" len="med"/>
                    </a:lnT>
                    <a:lnB>
                      <a:noFill/>
                    </a:lnB>
                    <a:solidFill>
                      <a:srgbClr val="EFF3EA"/>
                    </a:solidFill>
                  </a:tcPr>
                </a:tc>
                <a:tc>
                  <a:txBody>
                    <a:bodyPr/>
                    <a:lstStyle/>
                    <a:p>
                      <a:pPr algn="r" rtl="0" fontAlgn="b"/>
                      <a:r>
                        <a:rPr lang="en-US" sz="1400" b="0" i="0" u="none" strike="noStrike" dirty="0">
                          <a:solidFill>
                            <a:srgbClr val="000000"/>
                          </a:solidFill>
                          <a:effectLst/>
                          <a:latin typeface="Candara" panose="020E0502030303020204" pitchFamily="34" charset="0"/>
                        </a:rPr>
                        <a:t>                         1,264.15 </a:t>
                      </a:r>
                    </a:p>
                  </a:txBody>
                  <a:tcPr marL="8175" marR="8175" marT="8175" marB="0" anchor="b">
                    <a:lnL>
                      <a:noFill/>
                    </a:lnL>
                    <a:lnR>
                      <a:noFill/>
                    </a:lnR>
                    <a:lnT w="12700" cap="flat" cmpd="sng" algn="ctr">
                      <a:solidFill>
                        <a:srgbClr val="9BBB59"/>
                      </a:solidFill>
                      <a:prstDash val="solid"/>
                      <a:round/>
                      <a:headEnd type="none" w="med" len="med"/>
                      <a:tailEnd type="none" w="med" len="med"/>
                    </a:lnT>
                    <a:lnB>
                      <a:noFill/>
                    </a:lnB>
                    <a:solidFill>
                      <a:srgbClr val="EFF3EA"/>
                    </a:solidFill>
                  </a:tcPr>
                </a:tc>
                <a:tc>
                  <a:txBody>
                    <a:bodyPr/>
                    <a:lstStyle/>
                    <a:p>
                      <a:pPr algn="r" rtl="0" fontAlgn="b"/>
                      <a:r>
                        <a:rPr lang="en-US" sz="1400" b="0" i="0" u="none" strike="noStrike">
                          <a:solidFill>
                            <a:srgbClr val="000000"/>
                          </a:solidFill>
                          <a:effectLst/>
                          <a:latin typeface="Candara" panose="020E0502030303020204" pitchFamily="34" charset="0"/>
                        </a:rPr>
                        <a:t>                        1,236.64 </a:t>
                      </a:r>
                    </a:p>
                  </a:txBody>
                  <a:tcPr marL="8175" marR="8175" marT="8175" marB="0" anchor="b">
                    <a:lnL>
                      <a:noFill/>
                    </a:lnL>
                    <a:lnR>
                      <a:noFill/>
                    </a:lnR>
                    <a:lnT w="12700" cap="flat" cmpd="sng" algn="ctr">
                      <a:solidFill>
                        <a:srgbClr val="9BBB59"/>
                      </a:solidFill>
                      <a:prstDash val="solid"/>
                      <a:round/>
                      <a:headEnd type="none" w="med" len="med"/>
                      <a:tailEnd type="none" w="med" len="med"/>
                    </a:lnT>
                    <a:lnB>
                      <a:noFill/>
                    </a:lnB>
                    <a:solidFill>
                      <a:srgbClr val="EFF3EA"/>
                    </a:solidFill>
                  </a:tcPr>
                </a:tc>
                <a:tc>
                  <a:txBody>
                    <a:bodyPr/>
                    <a:lstStyle/>
                    <a:p>
                      <a:pPr algn="r" rtl="0" fontAlgn="b"/>
                      <a:r>
                        <a:rPr lang="en-US" sz="1400" b="0" i="0" u="none" strike="noStrike">
                          <a:solidFill>
                            <a:srgbClr val="000000"/>
                          </a:solidFill>
                          <a:effectLst/>
                          <a:latin typeface="Candara" panose="020E0502030303020204" pitchFamily="34" charset="0"/>
                        </a:rPr>
                        <a:t>2.22%</a:t>
                      </a:r>
                    </a:p>
                  </a:txBody>
                  <a:tcPr marL="8175" marR="8175" marT="8175" marB="0" anchor="b">
                    <a:lnL>
                      <a:noFill/>
                    </a:lnL>
                    <a:lnR>
                      <a:noFill/>
                    </a:lnR>
                    <a:lnT w="12700" cap="flat" cmpd="sng" algn="ctr">
                      <a:solidFill>
                        <a:srgbClr val="9BBB59"/>
                      </a:solidFill>
                      <a:prstDash val="solid"/>
                      <a:round/>
                      <a:headEnd type="none" w="med" len="med"/>
                      <a:tailEnd type="none" w="med" len="med"/>
                    </a:lnT>
                    <a:lnB>
                      <a:noFill/>
                    </a:lnB>
                    <a:solidFill>
                      <a:srgbClr val="EFF3EA"/>
                    </a:solidFill>
                  </a:tcPr>
                </a:tc>
                <a:extLst>
                  <a:ext uri="{0D108BD9-81ED-4DB2-BD59-A6C34878D82A}">
                    <a16:rowId xmlns:a16="http://schemas.microsoft.com/office/drawing/2014/main" val="1714609465"/>
                  </a:ext>
                </a:extLst>
              </a:tr>
              <a:tr h="465059">
                <a:tc>
                  <a:txBody>
                    <a:bodyPr/>
                    <a:lstStyle/>
                    <a:p>
                      <a:pPr algn="l" rtl="0" fontAlgn="ctr"/>
                      <a:r>
                        <a:rPr lang="en-US" sz="1300" b="0" i="0" u="none" strike="noStrike" dirty="0">
                          <a:solidFill>
                            <a:srgbClr val="000000"/>
                          </a:solidFill>
                          <a:effectLst/>
                          <a:latin typeface="Candara" panose="020E0502030303020204" pitchFamily="34" charset="0"/>
                        </a:rPr>
                        <a:t>Underwriting results</a:t>
                      </a:r>
                    </a:p>
                  </a:txBody>
                  <a:tcPr marL="8175" marR="8175" marT="7432" marB="0" anchor="ctr">
                    <a:lnL>
                      <a:noFill/>
                    </a:lnL>
                    <a:lnR>
                      <a:noFill/>
                    </a:lnR>
                    <a:lnT>
                      <a:noFill/>
                    </a:lnT>
                    <a:lnB>
                      <a:noFill/>
                    </a:lnB>
                  </a:tcPr>
                </a:tc>
                <a:tc>
                  <a:txBody>
                    <a:bodyPr/>
                    <a:lstStyle/>
                    <a:p>
                      <a:pPr algn="r" rtl="0" fontAlgn="b"/>
                      <a:r>
                        <a:rPr lang="en-US" sz="1300" b="0" i="0" u="none" strike="noStrike" dirty="0">
                          <a:solidFill>
                            <a:srgbClr val="000000"/>
                          </a:solidFill>
                          <a:effectLst/>
                          <a:latin typeface="Candara" panose="020E0502030303020204" pitchFamily="34" charset="0"/>
                        </a:rPr>
                        <a:t>                              91.35 </a:t>
                      </a:r>
                    </a:p>
                  </a:txBody>
                  <a:tcPr marL="8175" marR="8175" marT="7432" marB="0" anchor="b">
                    <a:lnL>
                      <a:noFill/>
                    </a:lnL>
                    <a:lnR>
                      <a:noFill/>
                    </a:lnR>
                    <a:lnT>
                      <a:noFill/>
                    </a:lnT>
                    <a:lnB>
                      <a:noFill/>
                    </a:lnB>
                  </a:tcPr>
                </a:tc>
                <a:tc>
                  <a:txBody>
                    <a:bodyPr/>
                    <a:lstStyle/>
                    <a:p>
                      <a:pPr algn="r" rtl="0" fontAlgn="b"/>
                      <a:r>
                        <a:rPr lang="en-US" sz="1300" b="0" i="0" u="none" strike="noStrike" dirty="0">
                          <a:solidFill>
                            <a:srgbClr val="000000"/>
                          </a:solidFill>
                          <a:effectLst/>
                          <a:latin typeface="Candara" panose="020E0502030303020204" pitchFamily="34" charset="0"/>
                        </a:rPr>
                        <a:t>                              62.14 </a:t>
                      </a:r>
                    </a:p>
                  </a:txBody>
                  <a:tcPr marL="8175" marR="8175" marT="7432" marB="0" anchor="b">
                    <a:lnL>
                      <a:noFill/>
                    </a:lnL>
                    <a:lnR>
                      <a:noFill/>
                    </a:lnR>
                    <a:lnT>
                      <a:noFill/>
                    </a:lnT>
                    <a:lnB>
                      <a:noFill/>
                    </a:lnB>
                  </a:tcPr>
                </a:tc>
                <a:tc>
                  <a:txBody>
                    <a:bodyPr/>
                    <a:lstStyle/>
                    <a:p>
                      <a:pPr algn="r" rtl="0" fontAlgn="b"/>
                      <a:r>
                        <a:rPr lang="en-US" sz="1300" b="0" i="0" u="none" strike="noStrike" dirty="0">
                          <a:solidFill>
                            <a:srgbClr val="000000"/>
                          </a:solidFill>
                          <a:effectLst/>
                          <a:latin typeface="Candara" panose="020E0502030303020204" pitchFamily="34" charset="0"/>
                        </a:rPr>
                        <a:t>47.01%</a:t>
                      </a:r>
                    </a:p>
                  </a:txBody>
                  <a:tcPr marL="8175" marR="8175" marT="7432" marB="0" anchor="b">
                    <a:lnL>
                      <a:noFill/>
                    </a:lnL>
                    <a:lnR>
                      <a:noFill/>
                    </a:lnR>
                    <a:lnT>
                      <a:noFill/>
                    </a:lnT>
                    <a:lnB>
                      <a:noFill/>
                    </a:lnB>
                  </a:tcPr>
                </a:tc>
                <a:extLst>
                  <a:ext uri="{0D108BD9-81ED-4DB2-BD59-A6C34878D82A}">
                    <a16:rowId xmlns:a16="http://schemas.microsoft.com/office/drawing/2014/main" val="1402049745"/>
                  </a:ext>
                </a:extLst>
              </a:tr>
              <a:tr h="508302">
                <a:tc>
                  <a:txBody>
                    <a:bodyPr/>
                    <a:lstStyle/>
                    <a:p>
                      <a:pPr algn="l" rtl="0" fontAlgn="ctr"/>
                      <a:r>
                        <a:rPr lang="en-US" sz="1400" b="0" i="0" u="none" strike="noStrike" dirty="0">
                          <a:solidFill>
                            <a:srgbClr val="000000"/>
                          </a:solidFill>
                          <a:effectLst/>
                          <a:latin typeface="Candara" panose="020E0502030303020204" pitchFamily="34" charset="0"/>
                        </a:rPr>
                        <a:t>Investment &amp; Other Income</a:t>
                      </a:r>
                    </a:p>
                  </a:txBody>
                  <a:tcPr marL="8175" marR="8175" marT="8175" marB="0" anchor="ctr">
                    <a:lnL>
                      <a:noFill/>
                    </a:lnL>
                    <a:lnR>
                      <a:noFill/>
                    </a:lnR>
                    <a:lnT>
                      <a:noFill/>
                    </a:lnT>
                    <a:lnB>
                      <a:noFill/>
                    </a:lnB>
                    <a:solidFill>
                      <a:srgbClr val="EFF3EA"/>
                    </a:solidFill>
                  </a:tcPr>
                </a:tc>
                <a:tc>
                  <a:txBody>
                    <a:bodyPr/>
                    <a:lstStyle/>
                    <a:p>
                      <a:pPr algn="r" rtl="0" fontAlgn="b"/>
                      <a:r>
                        <a:rPr lang="en-US" sz="1400" b="0" i="0" u="none" strike="noStrike" dirty="0">
                          <a:solidFill>
                            <a:srgbClr val="000000"/>
                          </a:solidFill>
                          <a:effectLst/>
                          <a:latin typeface="Candara" panose="020E0502030303020204" pitchFamily="34" charset="0"/>
                        </a:rPr>
                        <a:t>                             40.79 </a:t>
                      </a:r>
                    </a:p>
                  </a:txBody>
                  <a:tcPr marL="8175" marR="8175" marT="8175" marB="0" anchor="b">
                    <a:lnL>
                      <a:noFill/>
                    </a:lnL>
                    <a:lnR>
                      <a:noFill/>
                    </a:lnR>
                    <a:lnT>
                      <a:noFill/>
                    </a:lnT>
                    <a:lnB>
                      <a:noFill/>
                    </a:lnB>
                    <a:solidFill>
                      <a:srgbClr val="EFF3EA"/>
                    </a:solidFill>
                  </a:tcPr>
                </a:tc>
                <a:tc>
                  <a:txBody>
                    <a:bodyPr/>
                    <a:lstStyle/>
                    <a:p>
                      <a:pPr algn="r" rtl="0" fontAlgn="b"/>
                      <a:r>
                        <a:rPr lang="en-US" sz="1400" b="0" i="0" u="none" strike="noStrike" dirty="0">
                          <a:solidFill>
                            <a:srgbClr val="000000"/>
                          </a:solidFill>
                          <a:effectLst/>
                          <a:latin typeface="Candara" panose="020E0502030303020204" pitchFamily="34" charset="0"/>
                        </a:rPr>
                        <a:t>                              87.24 </a:t>
                      </a:r>
                    </a:p>
                  </a:txBody>
                  <a:tcPr marL="8175" marR="8175" marT="8175" marB="0" anchor="b">
                    <a:lnL>
                      <a:noFill/>
                    </a:lnL>
                    <a:lnR>
                      <a:noFill/>
                    </a:lnR>
                    <a:lnT>
                      <a:noFill/>
                    </a:lnT>
                    <a:lnB>
                      <a:noFill/>
                    </a:lnB>
                    <a:solidFill>
                      <a:srgbClr val="EFF3EA"/>
                    </a:solidFill>
                  </a:tcPr>
                </a:tc>
                <a:tc>
                  <a:txBody>
                    <a:bodyPr/>
                    <a:lstStyle/>
                    <a:p>
                      <a:pPr algn="r" rtl="0" fontAlgn="b"/>
                      <a:r>
                        <a:rPr lang="en-US" sz="1400" b="0" i="0" u="none" strike="noStrike" dirty="0">
                          <a:solidFill>
                            <a:srgbClr val="000000"/>
                          </a:solidFill>
                          <a:effectLst/>
                          <a:latin typeface="Candara" panose="020E0502030303020204" pitchFamily="34" charset="0"/>
                        </a:rPr>
                        <a:t>-53.25%</a:t>
                      </a:r>
                    </a:p>
                  </a:txBody>
                  <a:tcPr marL="8175" marR="8175" marT="8175" marB="0" anchor="b">
                    <a:lnL>
                      <a:noFill/>
                    </a:lnL>
                    <a:lnR>
                      <a:noFill/>
                    </a:lnR>
                    <a:lnT>
                      <a:noFill/>
                    </a:lnT>
                    <a:lnB>
                      <a:noFill/>
                    </a:lnB>
                    <a:solidFill>
                      <a:srgbClr val="EFF3EA"/>
                    </a:solidFill>
                  </a:tcPr>
                </a:tc>
                <a:extLst>
                  <a:ext uri="{0D108BD9-81ED-4DB2-BD59-A6C34878D82A}">
                    <a16:rowId xmlns:a16="http://schemas.microsoft.com/office/drawing/2014/main" val="2025878021"/>
                  </a:ext>
                </a:extLst>
              </a:tr>
              <a:tr h="465059">
                <a:tc>
                  <a:txBody>
                    <a:bodyPr/>
                    <a:lstStyle/>
                    <a:p>
                      <a:pPr algn="l" rtl="0" fontAlgn="ctr"/>
                      <a:r>
                        <a:rPr lang="en-US" sz="1400" b="0" i="0" u="none" strike="noStrike" dirty="0">
                          <a:solidFill>
                            <a:srgbClr val="000000"/>
                          </a:solidFill>
                          <a:effectLst/>
                          <a:latin typeface="Candara" panose="020E0502030303020204" pitchFamily="34" charset="0"/>
                        </a:rPr>
                        <a:t>Profit After Tax</a:t>
                      </a:r>
                    </a:p>
                  </a:txBody>
                  <a:tcPr marL="8175" marR="8175" marT="8175" marB="0" anchor="ctr">
                    <a:lnL>
                      <a:noFill/>
                    </a:lnL>
                    <a:lnR>
                      <a:noFill/>
                    </a:lnR>
                    <a:lnT>
                      <a:noFill/>
                    </a:lnT>
                    <a:lnB>
                      <a:noFill/>
                    </a:lnB>
                  </a:tcPr>
                </a:tc>
                <a:tc>
                  <a:txBody>
                    <a:bodyPr/>
                    <a:lstStyle/>
                    <a:p>
                      <a:pPr algn="r" rtl="0" fontAlgn="b"/>
                      <a:r>
                        <a:rPr lang="en-US" sz="1400" b="0" i="0" u="none" strike="noStrike" dirty="0">
                          <a:solidFill>
                            <a:srgbClr val="000000"/>
                          </a:solidFill>
                          <a:effectLst/>
                          <a:latin typeface="Candara" panose="020E0502030303020204" pitchFamily="34" charset="0"/>
                        </a:rPr>
                        <a:t>                              27.57 </a:t>
                      </a:r>
                    </a:p>
                  </a:txBody>
                  <a:tcPr marL="8175" marR="8175" marT="8175" marB="0" anchor="b">
                    <a:lnL>
                      <a:noFill/>
                    </a:lnL>
                    <a:lnR>
                      <a:noFill/>
                    </a:lnR>
                    <a:lnT>
                      <a:noFill/>
                    </a:lnT>
                    <a:lnB>
                      <a:noFill/>
                    </a:lnB>
                  </a:tcPr>
                </a:tc>
                <a:tc>
                  <a:txBody>
                    <a:bodyPr/>
                    <a:lstStyle/>
                    <a:p>
                      <a:pPr algn="r" rtl="0" fontAlgn="b"/>
                      <a:r>
                        <a:rPr lang="en-US" sz="1400" b="0" i="0" u="none" strike="noStrike">
                          <a:solidFill>
                            <a:srgbClr val="000000"/>
                          </a:solidFill>
                          <a:effectLst/>
                          <a:latin typeface="Candara" panose="020E0502030303020204" pitchFamily="34" charset="0"/>
                        </a:rPr>
                        <a:t>                               53.12 </a:t>
                      </a:r>
                    </a:p>
                  </a:txBody>
                  <a:tcPr marL="8175" marR="8175" marT="8175" marB="0" anchor="b">
                    <a:lnL>
                      <a:noFill/>
                    </a:lnL>
                    <a:lnR>
                      <a:noFill/>
                    </a:lnR>
                    <a:lnT>
                      <a:noFill/>
                    </a:lnT>
                    <a:lnB>
                      <a:noFill/>
                    </a:lnB>
                  </a:tcPr>
                </a:tc>
                <a:tc>
                  <a:txBody>
                    <a:bodyPr/>
                    <a:lstStyle/>
                    <a:p>
                      <a:pPr algn="r" rtl="0" fontAlgn="b"/>
                      <a:r>
                        <a:rPr lang="en-US" sz="1400" b="0" i="0" u="none" strike="noStrike" dirty="0">
                          <a:solidFill>
                            <a:srgbClr val="000000"/>
                          </a:solidFill>
                          <a:effectLst/>
                          <a:latin typeface="Candara" panose="020E0502030303020204" pitchFamily="34" charset="0"/>
                        </a:rPr>
                        <a:t>-48.10%</a:t>
                      </a:r>
                    </a:p>
                  </a:txBody>
                  <a:tcPr marL="8175" marR="8175" marT="8175" marB="0" anchor="b">
                    <a:lnL>
                      <a:noFill/>
                    </a:lnL>
                    <a:lnR>
                      <a:noFill/>
                    </a:lnR>
                    <a:lnT>
                      <a:noFill/>
                    </a:lnT>
                    <a:lnB>
                      <a:noFill/>
                    </a:lnB>
                  </a:tcPr>
                </a:tc>
                <a:extLst>
                  <a:ext uri="{0D108BD9-81ED-4DB2-BD59-A6C34878D82A}">
                    <a16:rowId xmlns:a16="http://schemas.microsoft.com/office/drawing/2014/main" val="3689307896"/>
                  </a:ext>
                </a:extLst>
              </a:tr>
              <a:tr h="465059">
                <a:tc>
                  <a:txBody>
                    <a:bodyPr/>
                    <a:lstStyle/>
                    <a:p>
                      <a:pPr algn="l" rtl="0" fontAlgn="ctr"/>
                      <a:r>
                        <a:rPr lang="en-US" sz="1400" b="0" i="0" u="none" strike="noStrike" dirty="0">
                          <a:solidFill>
                            <a:srgbClr val="000000"/>
                          </a:solidFill>
                          <a:effectLst/>
                          <a:latin typeface="Candara" panose="020E0502030303020204" pitchFamily="34" charset="0"/>
                        </a:rPr>
                        <a:t>Paid Up Capital</a:t>
                      </a:r>
                    </a:p>
                  </a:txBody>
                  <a:tcPr marL="8175" marR="8175" marT="8175" marB="0" anchor="ctr">
                    <a:lnL>
                      <a:noFill/>
                    </a:lnL>
                    <a:lnR>
                      <a:noFill/>
                    </a:lnR>
                    <a:lnT>
                      <a:noFill/>
                    </a:lnT>
                    <a:lnB>
                      <a:noFill/>
                    </a:lnB>
                    <a:solidFill>
                      <a:srgbClr val="EFF3EA"/>
                    </a:solidFill>
                  </a:tcPr>
                </a:tc>
                <a:tc>
                  <a:txBody>
                    <a:bodyPr/>
                    <a:lstStyle/>
                    <a:p>
                      <a:pPr algn="r" rtl="0" fontAlgn="b"/>
                      <a:r>
                        <a:rPr lang="en-US" sz="1400" b="0" i="0" u="none" strike="noStrike" dirty="0">
                          <a:solidFill>
                            <a:srgbClr val="000000"/>
                          </a:solidFill>
                          <a:effectLst/>
                          <a:latin typeface="Candara" panose="020E0502030303020204" pitchFamily="34" charset="0"/>
                        </a:rPr>
                        <a:t>                            619.37 </a:t>
                      </a:r>
                    </a:p>
                  </a:txBody>
                  <a:tcPr marL="8175" marR="8175" marT="8175" marB="0" anchor="b">
                    <a:lnL>
                      <a:noFill/>
                    </a:lnL>
                    <a:lnR>
                      <a:noFill/>
                    </a:lnR>
                    <a:lnT>
                      <a:noFill/>
                    </a:lnT>
                    <a:lnB>
                      <a:noFill/>
                    </a:lnB>
                    <a:solidFill>
                      <a:srgbClr val="EFF3EA"/>
                    </a:solidFill>
                  </a:tcPr>
                </a:tc>
                <a:tc>
                  <a:txBody>
                    <a:bodyPr/>
                    <a:lstStyle/>
                    <a:p>
                      <a:pPr algn="r" rtl="0" fontAlgn="b"/>
                      <a:r>
                        <a:rPr lang="en-US" sz="1400" b="0" i="0" u="none" strike="noStrike">
                          <a:solidFill>
                            <a:srgbClr val="000000"/>
                          </a:solidFill>
                          <a:effectLst/>
                          <a:latin typeface="Candara" panose="020E0502030303020204" pitchFamily="34" charset="0"/>
                        </a:rPr>
                        <a:t>                            619.37 </a:t>
                      </a:r>
                    </a:p>
                  </a:txBody>
                  <a:tcPr marL="8175" marR="8175" marT="8175" marB="0" anchor="b">
                    <a:lnL>
                      <a:noFill/>
                    </a:lnL>
                    <a:lnR>
                      <a:noFill/>
                    </a:lnR>
                    <a:lnT>
                      <a:noFill/>
                    </a:lnT>
                    <a:lnB>
                      <a:noFill/>
                    </a:lnB>
                    <a:solidFill>
                      <a:srgbClr val="EFF3EA"/>
                    </a:solidFill>
                  </a:tcPr>
                </a:tc>
                <a:tc>
                  <a:txBody>
                    <a:bodyPr/>
                    <a:lstStyle/>
                    <a:p>
                      <a:pPr algn="r" rtl="0" fontAlgn="b"/>
                      <a:r>
                        <a:rPr lang="en-US" sz="1400" b="0" i="0" u="none" strike="noStrike" dirty="0">
                          <a:solidFill>
                            <a:srgbClr val="000000"/>
                          </a:solidFill>
                          <a:effectLst/>
                          <a:latin typeface="Candara" panose="020E0502030303020204" pitchFamily="34" charset="0"/>
                        </a:rPr>
                        <a:t>0.00%</a:t>
                      </a:r>
                    </a:p>
                  </a:txBody>
                  <a:tcPr marL="8175" marR="8175" marT="8175" marB="0" anchor="b">
                    <a:lnL>
                      <a:noFill/>
                    </a:lnL>
                    <a:lnR>
                      <a:noFill/>
                    </a:lnR>
                    <a:lnT>
                      <a:noFill/>
                    </a:lnT>
                    <a:lnB>
                      <a:noFill/>
                    </a:lnB>
                    <a:solidFill>
                      <a:srgbClr val="EFF3EA"/>
                    </a:solidFill>
                  </a:tcPr>
                </a:tc>
                <a:extLst>
                  <a:ext uri="{0D108BD9-81ED-4DB2-BD59-A6C34878D82A}">
                    <a16:rowId xmlns:a16="http://schemas.microsoft.com/office/drawing/2014/main" val="3586917995"/>
                  </a:ext>
                </a:extLst>
              </a:tr>
              <a:tr h="465059">
                <a:tc>
                  <a:txBody>
                    <a:bodyPr/>
                    <a:lstStyle/>
                    <a:p>
                      <a:pPr algn="l" rtl="0" fontAlgn="ctr"/>
                      <a:r>
                        <a:rPr lang="en-US" sz="1400" b="0" i="0" u="none" strike="noStrike" dirty="0">
                          <a:solidFill>
                            <a:srgbClr val="000000"/>
                          </a:solidFill>
                          <a:effectLst/>
                          <a:latin typeface="Candara" panose="020E0502030303020204" pitchFamily="34" charset="0"/>
                        </a:rPr>
                        <a:t>Reserves &amp; Retained Earning</a:t>
                      </a:r>
                    </a:p>
                  </a:txBody>
                  <a:tcPr marL="8175" marR="8175" marT="8175" marB="0" anchor="ctr">
                    <a:lnL>
                      <a:noFill/>
                    </a:lnL>
                    <a:lnR>
                      <a:noFill/>
                    </a:lnR>
                    <a:lnT>
                      <a:noFill/>
                    </a:lnT>
                    <a:lnB>
                      <a:noFill/>
                    </a:lnB>
                  </a:tcPr>
                </a:tc>
                <a:tc>
                  <a:txBody>
                    <a:bodyPr/>
                    <a:lstStyle/>
                    <a:p>
                      <a:pPr algn="r" rtl="0" fontAlgn="b"/>
                      <a:r>
                        <a:rPr lang="en-US" sz="1400" b="0" i="0" u="none" strike="noStrike">
                          <a:solidFill>
                            <a:srgbClr val="000000"/>
                          </a:solidFill>
                          <a:effectLst/>
                          <a:latin typeface="Candara" panose="020E0502030303020204" pitchFamily="34" charset="0"/>
                        </a:rPr>
                        <a:t>                            614.70 </a:t>
                      </a:r>
                    </a:p>
                  </a:txBody>
                  <a:tcPr marL="8175" marR="8175" marT="8175" marB="0" anchor="b">
                    <a:lnL>
                      <a:noFill/>
                    </a:lnL>
                    <a:lnR>
                      <a:noFill/>
                    </a:lnR>
                    <a:lnT>
                      <a:noFill/>
                    </a:lnT>
                    <a:lnB>
                      <a:noFill/>
                    </a:lnB>
                  </a:tcPr>
                </a:tc>
                <a:tc>
                  <a:txBody>
                    <a:bodyPr/>
                    <a:lstStyle/>
                    <a:p>
                      <a:pPr algn="r" rtl="0" fontAlgn="b"/>
                      <a:r>
                        <a:rPr lang="en-US" sz="1400" b="0" i="0" u="none" strike="noStrike">
                          <a:solidFill>
                            <a:srgbClr val="000000"/>
                          </a:solidFill>
                          <a:effectLst/>
                          <a:latin typeface="Candara" panose="020E0502030303020204" pitchFamily="34" charset="0"/>
                        </a:rPr>
                        <a:t>                            629.81 </a:t>
                      </a:r>
                    </a:p>
                  </a:txBody>
                  <a:tcPr marL="8175" marR="8175" marT="8175" marB="0" anchor="b">
                    <a:lnL>
                      <a:noFill/>
                    </a:lnL>
                    <a:lnR>
                      <a:noFill/>
                    </a:lnR>
                    <a:lnT>
                      <a:noFill/>
                    </a:lnT>
                    <a:lnB>
                      <a:noFill/>
                    </a:lnB>
                  </a:tcPr>
                </a:tc>
                <a:tc>
                  <a:txBody>
                    <a:bodyPr/>
                    <a:lstStyle/>
                    <a:p>
                      <a:pPr algn="r" rtl="0" fontAlgn="b"/>
                      <a:r>
                        <a:rPr lang="en-US" sz="1400" b="0" i="0" u="none" strike="noStrike" dirty="0">
                          <a:solidFill>
                            <a:srgbClr val="000000"/>
                          </a:solidFill>
                          <a:effectLst/>
                          <a:latin typeface="Candara" panose="020E0502030303020204" pitchFamily="34" charset="0"/>
                        </a:rPr>
                        <a:t>-2.40%</a:t>
                      </a:r>
                    </a:p>
                  </a:txBody>
                  <a:tcPr marL="8175" marR="8175" marT="8175" marB="0" anchor="b">
                    <a:lnL>
                      <a:noFill/>
                    </a:lnL>
                    <a:lnR>
                      <a:noFill/>
                    </a:lnR>
                    <a:lnT>
                      <a:noFill/>
                    </a:lnT>
                    <a:lnB>
                      <a:noFill/>
                    </a:lnB>
                  </a:tcPr>
                </a:tc>
                <a:extLst>
                  <a:ext uri="{0D108BD9-81ED-4DB2-BD59-A6C34878D82A}">
                    <a16:rowId xmlns:a16="http://schemas.microsoft.com/office/drawing/2014/main" val="3060599217"/>
                  </a:ext>
                </a:extLst>
              </a:tr>
              <a:tr h="465059">
                <a:tc>
                  <a:txBody>
                    <a:bodyPr/>
                    <a:lstStyle/>
                    <a:p>
                      <a:pPr algn="l" rtl="0" fontAlgn="ctr"/>
                      <a:r>
                        <a:rPr lang="en-US" sz="1400" b="0" i="0" u="none" strike="noStrike" dirty="0">
                          <a:solidFill>
                            <a:srgbClr val="000000"/>
                          </a:solidFill>
                          <a:effectLst/>
                          <a:latin typeface="Candara" panose="020E0502030303020204" pitchFamily="34" charset="0"/>
                        </a:rPr>
                        <a:t>Total Assets</a:t>
                      </a:r>
                    </a:p>
                  </a:txBody>
                  <a:tcPr marL="8175" marR="8175" marT="8175" marB="0" anchor="ctr">
                    <a:lnL>
                      <a:noFill/>
                    </a:lnL>
                    <a:lnR>
                      <a:noFill/>
                    </a:lnR>
                    <a:lnT>
                      <a:noFill/>
                    </a:lnT>
                    <a:lnB>
                      <a:noFill/>
                    </a:lnB>
                    <a:solidFill>
                      <a:srgbClr val="EFF3EA"/>
                    </a:solidFill>
                  </a:tcPr>
                </a:tc>
                <a:tc>
                  <a:txBody>
                    <a:bodyPr/>
                    <a:lstStyle/>
                    <a:p>
                      <a:pPr algn="r" rtl="0" fontAlgn="b"/>
                      <a:r>
                        <a:rPr lang="en-US" sz="1400" b="0" i="0" u="none" strike="noStrike">
                          <a:solidFill>
                            <a:srgbClr val="000000"/>
                          </a:solidFill>
                          <a:effectLst/>
                          <a:latin typeface="Candara" panose="020E0502030303020204" pitchFamily="34" charset="0"/>
                        </a:rPr>
                        <a:t>                        4,018.43 </a:t>
                      </a:r>
                    </a:p>
                  </a:txBody>
                  <a:tcPr marL="8175" marR="8175" marT="8175" marB="0" anchor="b">
                    <a:lnL>
                      <a:noFill/>
                    </a:lnL>
                    <a:lnR>
                      <a:noFill/>
                    </a:lnR>
                    <a:lnT>
                      <a:noFill/>
                    </a:lnT>
                    <a:lnB>
                      <a:noFill/>
                    </a:lnB>
                    <a:solidFill>
                      <a:srgbClr val="EFF3EA"/>
                    </a:solidFill>
                  </a:tcPr>
                </a:tc>
                <a:tc>
                  <a:txBody>
                    <a:bodyPr/>
                    <a:lstStyle/>
                    <a:p>
                      <a:pPr algn="r" rtl="0" fontAlgn="b"/>
                      <a:r>
                        <a:rPr lang="en-US" sz="1400" b="0" i="0" u="none" strike="noStrike">
                          <a:solidFill>
                            <a:srgbClr val="000000"/>
                          </a:solidFill>
                          <a:effectLst/>
                          <a:latin typeface="Candara" panose="020E0502030303020204" pitchFamily="34" charset="0"/>
                        </a:rPr>
                        <a:t>                       3,640.67 </a:t>
                      </a:r>
                    </a:p>
                  </a:txBody>
                  <a:tcPr marL="8175" marR="8175" marT="8175" marB="0" anchor="b">
                    <a:lnL>
                      <a:noFill/>
                    </a:lnL>
                    <a:lnR>
                      <a:noFill/>
                    </a:lnR>
                    <a:lnT>
                      <a:noFill/>
                    </a:lnT>
                    <a:lnB>
                      <a:noFill/>
                    </a:lnB>
                    <a:solidFill>
                      <a:srgbClr val="EFF3EA"/>
                    </a:solidFill>
                  </a:tcPr>
                </a:tc>
                <a:tc>
                  <a:txBody>
                    <a:bodyPr/>
                    <a:lstStyle/>
                    <a:p>
                      <a:pPr algn="r" rtl="0" fontAlgn="b"/>
                      <a:r>
                        <a:rPr lang="en-US" sz="1400" b="0" i="0" u="none" strike="noStrike" dirty="0">
                          <a:solidFill>
                            <a:srgbClr val="000000"/>
                          </a:solidFill>
                          <a:effectLst/>
                          <a:latin typeface="Candara" panose="020E0502030303020204" pitchFamily="34" charset="0"/>
                        </a:rPr>
                        <a:t>10.38%</a:t>
                      </a:r>
                    </a:p>
                  </a:txBody>
                  <a:tcPr marL="8175" marR="8175" marT="8175" marB="0" anchor="b">
                    <a:lnL>
                      <a:noFill/>
                    </a:lnL>
                    <a:lnR>
                      <a:noFill/>
                    </a:lnR>
                    <a:lnT>
                      <a:noFill/>
                    </a:lnT>
                    <a:lnB>
                      <a:noFill/>
                    </a:lnB>
                    <a:solidFill>
                      <a:srgbClr val="EFF3EA"/>
                    </a:solidFill>
                  </a:tcPr>
                </a:tc>
                <a:extLst>
                  <a:ext uri="{0D108BD9-81ED-4DB2-BD59-A6C34878D82A}">
                    <a16:rowId xmlns:a16="http://schemas.microsoft.com/office/drawing/2014/main" val="1813357230"/>
                  </a:ext>
                </a:extLst>
              </a:tr>
              <a:tr h="465059">
                <a:tc>
                  <a:txBody>
                    <a:bodyPr/>
                    <a:lstStyle/>
                    <a:p>
                      <a:pPr algn="l" rtl="0" fontAlgn="ctr"/>
                      <a:r>
                        <a:rPr lang="en-US" sz="1400" b="0" i="0" u="none" strike="noStrike" dirty="0">
                          <a:solidFill>
                            <a:srgbClr val="000000"/>
                          </a:solidFill>
                          <a:effectLst/>
                          <a:latin typeface="Candara" panose="020E0502030303020204" pitchFamily="34" charset="0"/>
                        </a:rPr>
                        <a:t>DPS</a:t>
                      </a:r>
                    </a:p>
                  </a:txBody>
                  <a:tcPr marL="8175" marR="8175" marT="8175" marB="0" anchor="ctr">
                    <a:lnL>
                      <a:noFill/>
                    </a:lnL>
                    <a:lnR>
                      <a:noFill/>
                    </a:lnR>
                    <a:lnT>
                      <a:noFill/>
                    </a:lnT>
                    <a:lnB>
                      <a:noFill/>
                    </a:lnB>
                  </a:tcPr>
                </a:tc>
                <a:tc>
                  <a:txBody>
                    <a:bodyPr/>
                    <a:lstStyle/>
                    <a:p>
                      <a:pPr algn="r" rtl="0" fontAlgn="b"/>
                      <a:r>
                        <a:rPr lang="en-US" sz="1400" b="0" i="0" u="none" strike="noStrike" dirty="0">
                          <a:solidFill>
                            <a:srgbClr val="000000"/>
                          </a:solidFill>
                          <a:effectLst/>
                          <a:latin typeface="Candara" panose="020E0502030303020204" pitchFamily="34" charset="0"/>
                        </a:rPr>
                        <a:t> - </a:t>
                      </a:r>
                    </a:p>
                  </a:txBody>
                  <a:tcPr marL="8175" marR="8175" marT="8175" marB="0" anchor="b">
                    <a:lnL>
                      <a:noFill/>
                    </a:lnL>
                    <a:lnR>
                      <a:noFill/>
                    </a:lnR>
                    <a:lnT>
                      <a:noFill/>
                    </a:lnT>
                    <a:lnB>
                      <a:noFill/>
                    </a:lnB>
                  </a:tcPr>
                </a:tc>
                <a:tc>
                  <a:txBody>
                    <a:bodyPr/>
                    <a:lstStyle/>
                    <a:p>
                      <a:pPr algn="r" rtl="0" fontAlgn="b"/>
                      <a:r>
                        <a:rPr lang="en-US" sz="1400" b="0" i="0" u="none" strike="noStrike">
                          <a:solidFill>
                            <a:srgbClr val="000000"/>
                          </a:solidFill>
                          <a:effectLst/>
                          <a:latin typeface="Candara" panose="020E0502030303020204" pitchFamily="34" charset="0"/>
                        </a:rPr>
                        <a:t> - </a:t>
                      </a:r>
                    </a:p>
                  </a:txBody>
                  <a:tcPr marL="8175" marR="8175" marT="8175" marB="0" anchor="b">
                    <a:lnL>
                      <a:noFill/>
                    </a:lnL>
                    <a:lnR>
                      <a:noFill/>
                    </a:lnR>
                    <a:lnT>
                      <a:noFill/>
                    </a:lnT>
                    <a:lnB>
                      <a:noFill/>
                    </a:lnB>
                  </a:tcPr>
                </a:tc>
                <a:tc>
                  <a:txBody>
                    <a:bodyPr/>
                    <a:lstStyle/>
                    <a:p>
                      <a:pPr algn="r" rtl="0" fontAlgn="b"/>
                      <a:r>
                        <a:rPr lang="en-US" sz="1400" b="0" i="0" u="none" strike="noStrike" dirty="0">
                          <a:solidFill>
                            <a:srgbClr val="000000"/>
                          </a:solidFill>
                          <a:effectLst/>
                          <a:latin typeface="Candara" panose="020E0502030303020204" pitchFamily="34" charset="0"/>
                        </a:rPr>
                        <a:t>-</a:t>
                      </a:r>
                    </a:p>
                  </a:txBody>
                  <a:tcPr marL="8175" marR="8175" marT="8175" marB="0" anchor="b">
                    <a:lnL>
                      <a:noFill/>
                    </a:lnL>
                    <a:lnR>
                      <a:noFill/>
                    </a:lnR>
                    <a:lnT>
                      <a:noFill/>
                    </a:lnT>
                    <a:lnB>
                      <a:noFill/>
                    </a:lnB>
                  </a:tcPr>
                </a:tc>
                <a:extLst>
                  <a:ext uri="{0D108BD9-81ED-4DB2-BD59-A6C34878D82A}">
                    <a16:rowId xmlns:a16="http://schemas.microsoft.com/office/drawing/2014/main" val="3631870849"/>
                  </a:ext>
                </a:extLst>
              </a:tr>
              <a:tr h="465059">
                <a:tc>
                  <a:txBody>
                    <a:bodyPr/>
                    <a:lstStyle/>
                    <a:p>
                      <a:pPr algn="l" rtl="0" fontAlgn="ctr"/>
                      <a:r>
                        <a:rPr lang="en-US" sz="1400" b="0" i="0" u="none" strike="noStrike" dirty="0">
                          <a:solidFill>
                            <a:srgbClr val="000000"/>
                          </a:solidFill>
                          <a:effectLst/>
                          <a:latin typeface="Candara" panose="020E0502030303020204" pitchFamily="34" charset="0"/>
                        </a:rPr>
                        <a:t>Stock Dividend</a:t>
                      </a:r>
                    </a:p>
                  </a:txBody>
                  <a:tcPr marL="8175" marR="8175" marT="8175" marB="0" anchor="ctr">
                    <a:lnL>
                      <a:noFill/>
                    </a:lnL>
                    <a:lnR>
                      <a:noFill/>
                    </a:lnR>
                    <a:lnT>
                      <a:noFill/>
                    </a:lnT>
                    <a:lnB>
                      <a:noFill/>
                    </a:lnB>
                    <a:solidFill>
                      <a:srgbClr val="EFF3EA"/>
                    </a:solidFill>
                  </a:tcPr>
                </a:tc>
                <a:tc>
                  <a:txBody>
                    <a:bodyPr/>
                    <a:lstStyle/>
                    <a:p>
                      <a:pPr algn="r" rtl="0" fontAlgn="b"/>
                      <a:r>
                        <a:rPr lang="en-US" sz="1400" b="0" i="0" u="none" strike="noStrike" dirty="0">
                          <a:solidFill>
                            <a:srgbClr val="000000"/>
                          </a:solidFill>
                          <a:effectLst/>
                          <a:latin typeface="Candara" panose="020E0502030303020204" pitchFamily="34" charset="0"/>
                        </a:rPr>
                        <a:t> - </a:t>
                      </a:r>
                    </a:p>
                  </a:txBody>
                  <a:tcPr marL="8175" marR="8175" marT="8175" marB="0" anchor="b">
                    <a:lnL>
                      <a:noFill/>
                    </a:lnL>
                    <a:lnR>
                      <a:noFill/>
                    </a:lnR>
                    <a:lnT>
                      <a:noFill/>
                    </a:lnT>
                    <a:lnB>
                      <a:noFill/>
                    </a:lnB>
                    <a:solidFill>
                      <a:srgbClr val="EFF3EA"/>
                    </a:solidFill>
                  </a:tcPr>
                </a:tc>
                <a:tc>
                  <a:txBody>
                    <a:bodyPr/>
                    <a:lstStyle/>
                    <a:p>
                      <a:pPr algn="r" rtl="0" fontAlgn="b"/>
                      <a:r>
                        <a:rPr lang="en-US" sz="1400" b="0" i="0" u="none" strike="noStrike" dirty="0">
                          <a:solidFill>
                            <a:srgbClr val="000000"/>
                          </a:solidFill>
                          <a:effectLst/>
                          <a:latin typeface="Candara" panose="020E0502030303020204" pitchFamily="34" charset="0"/>
                        </a:rPr>
                        <a:t> - </a:t>
                      </a:r>
                    </a:p>
                  </a:txBody>
                  <a:tcPr marL="8175" marR="8175" marT="8175" marB="0" anchor="b">
                    <a:lnL>
                      <a:noFill/>
                    </a:lnL>
                    <a:lnR>
                      <a:noFill/>
                    </a:lnR>
                    <a:lnT>
                      <a:noFill/>
                    </a:lnT>
                    <a:lnB>
                      <a:noFill/>
                    </a:lnB>
                    <a:solidFill>
                      <a:srgbClr val="EFF3EA"/>
                    </a:solidFill>
                  </a:tcPr>
                </a:tc>
                <a:tc>
                  <a:txBody>
                    <a:bodyPr/>
                    <a:lstStyle/>
                    <a:p>
                      <a:pPr algn="r" rtl="0" fontAlgn="b"/>
                      <a:r>
                        <a:rPr lang="en-US" sz="1400" b="0" i="0" u="none" strike="noStrike" dirty="0">
                          <a:solidFill>
                            <a:srgbClr val="000000"/>
                          </a:solidFill>
                          <a:effectLst/>
                          <a:latin typeface="Candara" panose="020E0502030303020204" pitchFamily="34" charset="0"/>
                        </a:rPr>
                        <a:t>-</a:t>
                      </a:r>
                    </a:p>
                  </a:txBody>
                  <a:tcPr marL="8175" marR="8175" marT="8175" marB="0" anchor="b">
                    <a:lnL>
                      <a:noFill/>
                    </a:lnL>
                    <a:lnR>
                      <a:noFill/>
                    </a:lnR>
                    <a:lnT>
                      <a:noFill/>
                    </a:lnT>
                    <a:lnB>
                      <a:noFill/>
                    </a:lnB>
                    <a:solidFill>
                      <a:srgbClr val="EFF3EA"/>
                    </a:solidFill>
                  </a:tcPr>
                </a:tc>
                <a:extLst>
                  <a:ext uri="{0D108BD9-81ED-4DB2-BD59-A6C34878D82A}">
                    <a16:rowId xmlns:a16="http://schemas.microsoft.com/office/drawing/2014/main" val="1614524950"/>
                  </a:ext>
                </a:extLst>
              </a:tr>
            </a:tbl>
          </a:graphicData>
        </a:graphic>
      </p:graphicFrame>
    </p:spTree>
    <p:extLst>
      <p:ext uri="{BB962C8B-B14F-4D97-AF65-F5344CB8AC3E}">
        <p14:creationId xmlns:p14="http://schemas.microsoft.com/office/powerpoint/2010/main" val="331560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latin typeface="Candara" pitchFamily="34" charset="0"/>
              </a:rPr>
              <a:t>Business Review-9MCY20</a:t>
            </a:r>
          </a:p>
        </p:txBody>
      </p:sp>
      <p:sp>
        <p:nvSpPr>
          <p:cNvPr id="4" name="Footer Placeholder 3"/>
          <p:cNvSpPr>
            <a:spLocks noGrp="1"/>
          </p:cNvSpPr>
          <p:nvPr>
            <p:ph type="ftr" sz="quarter" idx="11"/>
          </p:nvPr>
        </p:nvSpPr>
        <p:spPr/>
        <p:txBody>
          <a:bodyPr/>
          <a:lstStyle/>
          <a:p>
            <a:r>
              <a:rPr lang="en-US" dirty="0"/>
              <a:t>Habib Insurance</a:t>
            </a:r>
          </a:p>
        </p:txBody>
      </p:sp>
      <p:graphicFrame>
        <p:nvGraphicFramePr>
          <p:cNvPr id="3" name="Table 2">
            <a:extLst>
              <a:ext uri="{FF2B5EF4-FFF2-40B4-BE49-F238E27FC236}">
                <a16:creationId xmlns:a16="http://schemas.microsoft.com/office/drawing/2014/main" id="{BA14FD56-35FF-40C9-864C-3260C2A86C4B}"/>
              </a:ext>
            </a:extLst>
          </p:cNvPr>
          <p:cNvGraphicFramePr>
            <a:graphicFrameLocks noGrp="1"/>
          </p:cNvGraphicFramePr>
          <p:nvPr>
            <p:extLst>
              <p:ext uri="{D42A27DB-BD31-4B8C-83A1-F6EECF244321}">
                <p14:modId xmlns:p14="http://schemas.microsoft.com/office/powerpoint/2010/main" val="3149237717"/>
              </p:ext>
            </p:extLst>
          </p:nvPr>
        </p:nvGraphicFramePr>
        <p:xfrm>
          <a:off x="152400" y="1676400"/>
          <a:ext cx="8534400" cy="5103259"/>
        </p:xfrm>
        <a:graphic>
          <a:graphicData uri="http://schemas.openxmlformats.org/drawingml/2006/table">
            <a:tbl>
              <a:tblPr/>
              <a:tblGrid>
                <a:gridCol w="4093461">
                  <a:extLst>
                    <a:ext uri="{9D8B030D-6E8A-4147-A177-3AD203B41FA5}">
                      <a16:colId xmlns:a16="http://schemas.microsoft.com/office/drawing/2014/main" val="2650440122"/>
                    </a:ext>
                  </a:extLst>
                </a:gridCol>
                <a:gridCol w="1480313">
                  <a:extLst>
                    <a:ext uri="{9D8B030D-6E8A-4147-A177-3AD203B41FA5}">
                      <a16:colId xmlns:a16="http://schemas.microsoft.com/office/drawing/2014/main" val="2453124079"/>
                    </a:ext>
                  </a:extLst>
                </a:gridCol>
                <a:gridCol w="1480313">
                  <a:extLst>
                    <a:ext uri="{9D8B030D-6E8A-4147-A177-3AD203B41FA5}">
                      <a16:colId xmlns:a16="http://schemas.microsoft.com/office/drawing/2014/main" val="1375774399"/>
                    </a:ext>
                  </a:extLst>
                </a:gridCol>
                <a:gridCol w="1480313">
                  <a:extLst>
                    <a:ext uri="{9D8B030D-6E8A-4147-A177-3AD203B41FA5}">
                      <a16:colId xmlns:a16="http://schemas.microsoft.com/office/drawing/2014/main" val="3680280806"/>
                    </a:ext>
                  </a:extLst>
                </a:gridCol>
              </a:tblGrid>
              <a:tr h="302428">
                <a:tc>
                  <a:txBody>
                    <a:bodyPr/>
                    <a:lstStyle/>
                    <a:p>
                      <a:pPr algn="l" rtl="0" fontAlgn="ctr"/>
                      <a:r>
                        <a:rPr lang="en-US" sz="1300" b="1" i="0" u="none" strike="noStrike" dirty="0">
                          <a:solidFill>
                            <a:srgbClr val="FFFFFF"/>
                          </a:solidFill>
                          <a:effectLst/>
                          <a:latin typeface="Candara" panose="020E0502030303020204" pitchFamily="34" charset="0"/>
                        </a:rPr>
                        <a:t>P&amp;L (PKR Million)</a:t>
                      </a:r>
                    </a:p>
                  </a:txBody>
                  <a:tcPr marL="73576" marR="8175" marT="7432"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00B050"/>
                    </a:solidFill>
                  </a:tcPr>
                </a:tc>
                <a:tc>
                  <a:txBody>
                    <a:bodyPr/>
                    <a:lstStyle/>
                    <a:p>
                      <a:pPr algn="ctr" rtl="0" fontAlgn="ctr"/>
                      <a:r>
                        <a:rPr lang="en-US" sz="1300" b="1" i="0" u="none" strike="noStrike">
                          <a:solidFill>
                            <a:srgbClr val="FFFFFF"/>
                          </a:solidFill>
                          <a:effectLst/>
                          <a:latin typeface="Candara" panose="020E0502030303020204" pitchFamily="34" charset="0"/>
                        </a:rPr>
                        <a:t>9MCY20</a:t>
                      </a:r>
                    </a:p>
                  </a:txBody>
                  <a:tcPr marL="8175" marR="8175" marT="7432"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00B050"/>
                    </a:solidFill>
                  </a:tcPr>
                </a:tc>
                <a:tc>
                  <a:txBody>
                    <a:bodyPr/>
                    <a:lstStyle/>
                    <a:p>
                      <a:pPr algn="ctr" rtl="0" fontAlgn="ctr"/>
                      <a:r>
                        <a:rPr lang="en-US" sz="1300" b="1" i="0" u="none" strike="noStrike">
                          <a:solidFill>
                            <a:srgbClr val="FFFFFF"/>
                          </a:solidFill>
                          <a:effectLst/>
                          <a:latin typeface="Candara" panose="020E0502030303020204" pitchFamily="34" charset="0"/>
                        </a:rPr>
                        <a:t>9MCY19</a:t>
                      </a:r>
                    </a:p>
                  </a:txBody>
                  <a:tcPr marL="8175" marR="8175" marT="7432"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00B050"/>
                    </a:solidFill>
                  </a:tcPr>
                </a:tc>
                <a:tc>
                  <a:txBody>
                    <a:bodyPr/>
                    <a:lstStyle/>
                    <a:p>
                      <a:pPr algn="ctr" rtl="0" fontAlgn="ctr"/>
                      <a:r>
                        <a:rPr lang="en-US" sz="1300" b="1" i="0" u="none" strike="noStrike">
                          <a:solidFill>
                            <a:srgbClr val="FFFFFF"/>
                          </a:solidFill>
                          <a:effectLst/>
                          <a:latin typeface="Candara" panose="020E0502030303020204" pitchFamily="34" charset="0"/>
                        </a:rPr>
                        <a:t>YoY</a:t>
                      </a:r>
                    </a:p>
                  </a:txBody>
                  <a:tcPr marL="8175" marR="8175" marT="7432"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00B050"/>
                    </a:solidFill>
                  </a:tcPr>
                </a:tc>
                <a:extLst>
                  <a:ext uri="{0D108BD9-81ED-4DB2-BD59-A6C34878D82A}">
                    <a16:rowId xmlns:a16="http://schemas.microsoft.com/office/drawing/2014/main" val="395265753"/>
                  </a:ext>
                </a:extLst>
              </a:tr>
              <a:tr h="302428">
                <a:tc>
                  <a:txBody>
                    <a:bodyPr/>
                    <a:lstStyle/>
                    <a:p>
                      <a:pPr algn="l" rtl="0" fontAlgn="ctr"/>
                      <a:r>
                        <a:rPr lang="en-US" sz="1300" b="0" i="0" u="none" strike="noStrike" dirty="0">
                          <a:solidFill>
                            <a:srgbClr val="000000"/>
                          </a:solidFill>
                          <a:effectLst/>
                          <a:latin typeface="Candara" panose="020E0502030303020204" pitchFamily="34" charset="0"/>
                        </a:rPr>
                        <a:t>Net insurance premium</a:t>
                      </a:r>
                    </a:p>
                  </a:txBody>
                  <a:tcPr marL="8175" marR="8175" marT="7432" marB="0" anchor="ctr">
                    <a:lnL>
                      <a:noFill/>
                    </a:lnL>
                    <a:lnR>
                      <a:noFill/>
                    </a:lnR>
                    <a:lnT w="12700" cap="flat" cmpd="sng" algn="ctr">
                      <a:solidFill>
                        <a:srgbClr val="9BBB59"/>
                      </a:solidFill>
                      <a:prstDash val="solid"/>
                      <a:round/>
                      <a:headEnd type="none" w="med" len="med"/>
                      <a:tailEnd type="none" w="med" len="med"/>
                    </a:lnT>
                    <a:lnB>
                      <a:noFill/>
                    </a:lnB>
                    <a:solidFill>
                      <a:srgbClr val="EFF3EA"/>
                    </a:solidFill>
                  </a:tcPr>
                </a:tc>
                <a:tc>
                  <a:txBody>
                    <a:bodyPr/>
                    <a:lstStyle/>
                    <a:p>
                      <a:pPr algn="r" rtl="0" fontAlgn="b"/>
                      <a:r>
                        <a:rPr lang="en-US" sz="1300" b="0" i="0" u="none" strike="noStrike" dirty="0">
                          <a:solidFill>
                            <a:srgbClr val="000000"/>
                          </a:solidFill>
                          <a:effectLst/>
                          <a:latin typeface="Candara" panose="020E0502030303020204" pitchFamily="34" charset="0"/>
                        </a:rPr>
                        <a:t>                           559.56 </a:t>
                      </a:r>
                    </a:p>
                  </a:txBody>
                  <a:tcPr marL="8175" marR="8175" marT="7432" marB="0" anchor="b">
                    <a:lnL>
                      <a:noFill/>
                    </a:lnL>
                    <a:lnR>
                      <a:noFill/>
                    </a:lnR>
                    <a:lnT w="12700" cap="flat" cmpd="sng" algn="ctr">
                      <a:solidFill>
                        <a:srgbClr val="9BBB59"/>
                      </a:solidFill>
                      <a:prstDash val="solid"/>
                      <a:round/>
                      <a:headEnd type="none" w="med" len="med"/>
                      <a:tailEnd type="none" w="med" len="med"/>
                    </a:lnT>
                    <a:lnB>
                      <a:noFill/>
                    </a:lnB>
                    <a:solidFill>
                      <a:srgbClr val="EFF3EA"/>
                    </a:solidFill>
                  </a:tcPr>
                </a:tc>
                <a:tc>
                  <a:txBody>
                    <a:bodyPr/>
                    <a:lstStyle/>
                    <a:p>
                      <a:pPr algn="r" rtl="0" fontAlgn="b"/>
                      <a:r>
                        <a:rPr lang="en-US" sz="1300" b="0" i="0" u="none" strike="noStrike">
                          <a:solidFill>
                            <a:srgbClr val="000000"/>
                          </a:solidFill>
                          <a:effectLst/>
                          <a:latin typeface="Candara" panose="020E0502030303020204" pitchFamily="34" charset="0"/>
                        </a:rPr>
                        <a:t>                            561.93 </a:t>
                      </a:r>
                    </a:p>
                  </a:txBody>
                  <a:tcPr marL="8175" marR="8175" marT="7432" marB="0" anchor="b">
                    <a:lnL>
                      <a:noFill/>
                    </a:lnL>
                    <a:lnR>
                      <a:noFill/>
                    </a:lnR>
                    <a:lnT w="12700" cap="flat" cmpd="sng" algn="ctr">
                      <a:solidFill>
                        <a:srgbClr val="9BBB59"/>
                      </a:solidFill>
                      <a:prstDash val="solid"/>
                      <a:round/>
                      <a:headEnd type="none" w="med" len="med"/>
                      <a:tailEnd type="none" w="med" len="med"/>
                    </a:lnT>
                    <a:lnB>
                      <a:noFill/>
                    </a:lnB>
                    <a:solidFill>
                      <a:srgbClr val="EFF3EA"/>
                    </a:solidFill>
                  </a:tcPr>
                </a:tc>
                <a:tc>
                  <a:txBody>
                    <a:bodyPr/>
                    <a:lstStyle/>
                    <a:p>
                      <a:pPr algn="r" rtl="0" fontAlgn="b"/>
                      <a:r>
                        <a:rPr lang="en-US" sz="1300" b="0" i="0" u="none" strike="noStrike">
                          <a:solidFill>
                            <a:srgbClr val="000000"/>
                          </a:solidFill>
                          <a:effectLst/>
                          <a:latin typeface="Candara" panose="020E0502030303020204" pitchFamily="34" charset="0"/>
                        </a:rPr>
                        <a:t>-0.42%</a:t>
                      </a:r>
                    </a:p>
                  </a:txBody>
                  <a:tcPr marL="8175" marR="8175" marT="7432" marB="0" anchor="b">
                    <a:lnL>
                      <a:noFill/>
                    </a:lnL>
                    <a:lnR>
                      <a:noFill/>
                    </a:lnR>
                    <a:lnT w="12700" cap="flat" cmpd="sng" algn="ctr">
                      <a:solidFill>
                        <a:srgbClr val="9BBB59"/>
                      </a:solidFill>
                      <a:prstDash val="solid"/>
                      <a:round/>
                      <a:headEnd type="none" w="med" len="med"/>
                      <a:tailEnd type="none" w="med" len="med"/>
                    </a:lnT>
                    <a:lnB>
                      <a:noFill/>
                    </a:lnB>
                    <a:solidFill>
                      <a:srgbClr val="EFF3EA"/>
                    </a:solidFill>
                  </a:tcPr>
                </a:tc>
                <a:extLst>
                  <a:ext uri="{0D108BD9-81ED-4DB2-BD59-A6C34878D82A}">
                    <a16:rowId xmlns:a16="http://schemas.microsoft.com/office/drawing/2014/main" val="1786065077"/>
                  </a:ext>
                </a:extLst>
              </a:tr>
              <a:tr h="302428">
                <a:tc>
                  <a:txBody>
                    <a:bodyPr/>
                    <a:lstStyle/>
                    <a:p>
                      <a:pPr algn="l" rtl="0" fontAlgn="ctr"/>
                      <a:r>
                        <a:rPr lang="en-US" sz="1300" b="0" i="0" u="none" strike="noStrike" dirty="0">
                          <a:solidFill>
                            <a:srgbClr val="000000"/>
                          </a:solidFill>
                          <a:effectLst/>
                          <a:latin typeface="Candara" panose="020E0502030303020204" pitchFamily="34" charset="0"/>
                        </a:rPr>
                        <a:t>Net Insurance Claim</a:t>
                      </a:r>
                    </a:p>
                  </a:txBody>
                  <a:tcPr marL="8175" marR="8175" marT="7432" marB="0" anchor="ctr">
                    <a:lnL>
                      <a:noFill/>
                    </a:lnL>
                    <a:lnR>
                      <a:noFill/>
                    </a:lnR>
                    <a:lnT>
                      <a:noFill/>
                    </a:lnT>
                    <a:lnB>
                      <a:noFill/>
                    </a:lnB>
                  </a:tcPr>
                </a:tc>
                <a:tc>
                  <a:txBody>
                    <a:bodyPr/>
                    <a:lstStyle/>
                    <a:p>
                      <a:pPr algn="r" rtl="0" fontAlgn="b"/>
                      <a:r>
                        <a:rPr lang="en-US" sz="1300" b="0" i="0" u="none" strike="noStrike" dirty="0">
                          <a:solidFill>
                            <a:srgbClr val="000000"/>
                          </a:solidFill>
                          <a:effectLst/>
                          <a:latin typeface="Candara" panose="020E0502030303020204" pitchFamily="34" charset="0"/>
                        </a:rPr>
                        <a:t>                            291.86 </a:t>
                      </a:r>
                    </a:p>
                  </a:txBody>
                  <a:tcPr marL="8175" marR="8175" marT="7432" marB="0" anchor="b">
                    <a:lnL>
                      <a:noFill/>
                    </a:lnL>
                    <a:lnR>
                      <a:noFill/>
                    </a:lnR>
                    <a:lnT>
                      <a:noFill/>
                    </a:lnT>
                    <a:lnB>
                      <a:noFill/>
                    </a:lnB>
                  </a:tcPr>
                </a:tc>
                <a:tc>
                  <a:txBody>
                    <a:bodyPr/>
                    <a:lstStyle/>
                    <a:p>
                      <a:pPr algn="r" rtl="0" fontAlgn="b"/>
                      <a:r>
                        <a:rPr lang="en-US" sz="1300" b="0" i="0" u="none" strike="noStrike">
                          <a:solidFill>
                            <a:srgbClr val="000000"/>
                          </a:solidFill>
                          <a:effectLst/>
                          <a:latin typeface="Candara" panose="020E0502030303020204" pitchFamily="34" charset="0"/>
                        </a:rPr>
                        <a:t>                            318.52 </a:t>
                      </a:r>
                    </a:p>
                  </a:txBody>
                  <a:tcPr marL="8175" marR="8175" marT="7432" marB="0" anchor="b">
                    <a:lnL>
                      <a:noFill/>
                    </a:lnL>
                    <a:lnR>
                      <a:noFill/>
                    </a:lnR>
                    <a:lnT>
                      <a:noFill/>
                    </a:lnT>
                    <a:lnB>
                      <a:noFill/>
                    </a:lnB>
                  </a:tcPr>
                </a:tc>
                <a:tc>
                  <a:txBody>
                    <a:bodyPr/>
                    <a:lstStyle/>
                    <a:p>
                      <a:pPr algn="r" rtl="0" fontAlgn="b"/>
                      <a:r>
                        <a:rPr lang="en-US" sz="1300" b="0" i="0" u="none" strike="noStrike">
                          <a:solidFill>
                            <a:srgbClr val="000000"/>
                          </a:solidFill>
                          <a:effectLst/>
                          <a:latin typeface="Candara" panose="020E0502030303020204" pitchFamily="34" charset="0"/>
                        </a:rPr>
                        <a:t>-8.37%</a:t>
                      </a:r>
                    </a:p>
                  </a:txBody>
                  <a:tcPr marL="8175" marR="8175" marT="7432" marB="0" anchor="b">
                    <a:lnL>
                      <a:noFill/>
                    </a:lnL>
                    <a:lnR>
                      <a:noFill/>
                    </a:lnR>
                    <a:lnT>
                      <a:noFill/>
                    </a:lnT>
                    <a:lnB>
                      <a:noFill/>
                    </a:lnB>
                  </a:tcPr>
                </a:tc>
                <a:extLst>
                  <a:ext uri="{0D108BD9-81ED-4DB2-BD59-A6C34878D82A}">
                    <a16:rowId xmlns:a16="http://schemas.microsoft.com/office/drawing/2014/main" val="4016151573"/>
                  </a:ext>
                </a:extLst>
              </a:tr>
              <a:tr h="302428">
                <a:tc>
                  <a:txBody>
                    <a:bodyPr/>
                    <a:lstStyle/>
                    <a:p>
                      <a:pPr algn="l" rtl="0" fontAlgn="ctr"/>
                      <a:r>
                        <a:rPr lang="en-US" sz="1300" b="0" i="0" u="none" strike="noStrike" dirty="0">
                          <a:solidFill>
                            <a:srgbClr val="000000"/>
                          </a:solidFill>
                          <a:effectLst/>
                          <a:latin typeface="Candara" panose="020E0502030303020204" pitchFamily="34" charset="0"/>
                        </a:rPr>
                        <a:t>Net Commission Income</a:t>
                      </a:r>
                    </a:p>
                  </a:txBody>
                  <a:tcPr marL="8175" marR="8175" marT="7432" marB="0" anchor="ctr">
                    <a:lnL>
                      <a:noFill/>
                    </a:lnL>
                    <a:lnR>
                      <a:noFill/>
                    </a:lnR>
                    <a:lnT>
                      <a:noFill/>
                    </a:lnT>
                    <a:lnB>
                      <a:noFill/>
                    </a:lnB>
                    <a:solidFill>
                      <a:srgbClr val="EFF3EA"/>
                    </a:solidFill>
                  </a:tcPr>
                </a:tc>
                <a:tc>
                  <a:txBody>
                    <a:bodyPr/>
                    <a:lstStyle/>
                    <a:p>
                      <a:pPr algn="r" rtl="0" fontAlgn="b"/>
                      <a:r>
                        <a:rPr lang="en-US" sz="1300" b="0" i="0" u="none" strike="noStrike" dirty="0">
                          <a:solidFill>
                            <a:srgbClr val="000000"/>
                          </a:solidFill>
                          <a:effectLst/>
                          <a:latin typeface="Candara" panose="020E0502030303020204" pitchFamily="34" charset="0"/>
                        </a:rPr>
                        <a:t>                              59.01 </a:t>
                      </a:r>
                    </a:p>
                  </a:txBody>
                  <a:tcPr marL="8175" marR="8175" marT="7432" marB="0" anchor="b">
                    <a:lnL>
                      <a:noFill/>
                    </a:lnL>
                    <a:lnR>
                      <a:noFill/>
                    </a:lnR>
                    <a:lnT>
                      <a:noFill/>
                    </a:lnT>
                    <a:lnB>
                      <a:noFill/>
                    </a:lnB>
                    <a:solidFill>
                      <a:srgbClr val="EFF3EA"/>
                    </a:solidFill>
                  </a:tcPr>
                </a:tc>
                <a:tc>
                  <a:txBody>
                    <a:bodyPr/>
                    <a:lstStyle/>
                    <a:p>
                      <a:pPr algn="r" rtl="0" fontAlgn="b"/>
                      <a:r>
                        <a:rPr lang="en-US" sz="1300" b="0" i="0" u="none" strike="noStrike">
                          <a:solidFill>
                            <a:srgbClr val="000000"/>
                          </a:solidFill>
                          <a:effectLst/>
                          <a:latin typeface="Candara" panose="020E0502030303020204" pitchFamily="34" charset="0"/>
                        </a:rPr>
                        <a:t>                              33.95 </a:t>
                      </a:r>
                    </a:p>
                  </a:txBody>
                  <a:tcPr marL="8175" marR="8175" marT="7432" marB="0" anchor="b">
                    <a:lnL>
                      <a:noFill/>
                    </a:lnL>
                    <a:lnR>
                      <a:noFill/>
                    </a:lnR>
                    <a:lnT>
                      <a:noFill/>
                    </a:lnT>
                    <a:lnB>
                      <a:noFill/>
                    </a:lnB>
                    <a:solidFill>
                      <a:srgbClr val="EFF3EA"/>
                    </a:solidFill>
                  </a:tcPr>
                </a:tc>
                <a:tc>
                  <a:txBody>
                    <a:bodyPr/>
                    <a:lstStyle/>
                    <a:p>
                      <a:pPr algn="r" rtl="0" fontAlgn="b"/>
                      <a:r>
                        <a:rPr lang="en-US" sz="1300" b="0" i="0" u="none" strike="noStrike">
                          <a:solidFill>
                            <a:srgbClr val="000000"/>
                          </a:solidFill>
                          <a:effectLst/>
                          <a:latin typeface="Candara" panose="020E0502030303020204" pitchFamily="34" charset="0"/>
                        </a:rPr>
                        <a:t>73.84%</a:t>
                      </a:r>
                    </a:p>
                  </a:txBody>
                  <a:tcPr marL="8175" marR="8175" marT="7432" marB="0" anchor="b">
                    <a:lnL>
                      <a:noFill/>
                    </a:lnL>
                    <a:lnR>
                      <a:noFill/>
                    </a:lnR>
                    <a:lnT>
                      <a:noFill/>
                    </a:lnT>
                    <a:lnB>
                      <a:noFill/>
                    </a:lnB>
                    <a:solidFill>
                      <a:srgbClr val="EFF3EA"/>
                    </a:solidFill>
                  </a:tcPr>
                </a:tc>
                <a:extLst>
                  <a:ext uri="{0D108BD9-81ED-4DB2-BD59-A6C34878D82A}">
                    <a16:rowId xmlns:a16="http://schemas.microsoft.com/office/drawing/2014/main" val="2641591411"/>
                  </a:ext>
                </a:extLst>
              </a:tr>
              <a:tr h="302428">
                <a:tc>
                  <a:txBody>
                    <a:bodyPr/>
                    <a:lstStyle/>
                    <a:p>
                      <a:pPr algn="l" rtl="0" fontAlgn="ctr"/>
                      <a:r>
                        <a:rPr lang="en-US" sz="1300" b="0" i="0" u="none" strike="noStrike" dirty="0">
                          <a:solidFill>
                            <a:srgbClr val="000000"/>
                          </a:solidFill>
                          <a:effectLst/>
                          <a:latin typeface="Candara" panose="020E0502030303020204" pitchFamily="34" charset="0"/>
                        </a:rPr>
                        <a:t>Management expenses</a:t>
                      </a:r>
                    </a:p>
                  </a:txBody>
                  <a:tcPr marL="8175" marR="8175" marT="7432" marB="0" anchor="ctr">
                    <a:lnL>
                      <a:noFill/>
                    </a:lnL>
                    <a:lnR>
                      <a:noFill/>
                    </a:lnR>
                    <a:lnT>
                      <a:noFill/>
                    </a:lnT>
                    <a:lnB>
                      <a:noFill/>
                    </a:lnB>
                  </a:tcPr>
                </a:tc>
                <a:tc>
                  <a:txBody>
                    <a:bodyPr/>
                    <a:lstStyle/>
                    <a:p>
                      <a:pPr algn="r" rtl="0" fontAlgn="b"/>
                      <a:r>
                        <a:rPr lang="en-US" sz="1300" b="0" i="0" u="none" strike="noStrike" dirty="0">
                          <a:solidFill>
                            <a:srgbClr val="000000"/>
                          </a:solidFill>
                          <a:effectLst/>
                          <a:latin typeface="Candara" panose="020E0502030303020204" pitchFamily="34" charset="0"/>
                        </a:rPr>
                        <a:t>                            235.36 </a:t>
                      </a:r>
                    </a:p>
                  </a:txBody>
                  <a:tcPr marL="8175" marR="8175" marT="7432" marB="0" anchor="b">
                    <a:lnL>
                      <a:noFill/>
                    </a:lnL>
                    <a:lnR>
                      <a:noFill/>
                    </a:lnR>
                    <a:lnT>
                      <a:noFill/>
                    </a:lnT>
                    <a:lnB>
                      <a:noFill/>
                    </a:lnB>
                  </a:tcPr>
                </a:tc>
                <a:tc>
                  <a:txBody>
                    <a:bodyPr/>
                    <a:lstStyle/>
                    <a:p>
                      <a:pPr algn="r" rtl="0" fontAlgn="b"/>
                      <a:r>
                        <a:rPr lang="en-US" sz="1300" b="0" i="0" u="none" strike="noStrike">
                          <a:solidFill>
                            <a:srgbClr val="000000"/>
                          </a:solidFill>
                          <a:effectLst/>
                          <a:latin typeface="Candara" panose="020E0502030303020204" pitchFamily="34" charset="0"/>
                        </a:rPr>
                        <a:t>                            215.22 </a:t>
                      </a:r>
                    </a:p>
                  </a:txBody>
                  <a:tcPr marL="8175" marR="8175" marT="7432" marB="0" anchor="b">
                    <a:lnL>
                      <a:noFill/>
                    </a:lnL>
                    <a:lnR>
                      <a:noFill/>
                    </a:lnR>
                    <a:lnT>
                      <a:noFill/>
                    </a:lnT>
                    <a:lnB>
                      <a:noFill/>
                    </a:lnB>
                  </a:tcPr>
                </a:tc>
                <a:tc>
                  <a:txBody>
                    <a:bodyPr/>
                    <a:lstStyle/>
                    <a:p>
                      <a:pPr algn="r" rtl="0" fontAlgn="b"/>
                      <a:r>
                        <a:rPr lang="en-US" sz="1300" b="0" i="0" u="none" strike="noStrike">
                          <a:solidFill>
                            <a:srgbClr val="000000"/>
                          </a:solidFill>
                          <a:effectLst/>
                          <a:latin typeface="Candara" panose="020E0502030303020204" pitchFamily="34" charset="0"/>
                        </a:rPr>
                        <a:t>9.36%</a:t>
                      </a:r>
                    </a:p>
                  </a:txBody>
                  <a:tcPr marL="8175" marR="8175" marT="7432" marB="0" anchor="b">
                    <a:lnL>
                      <a:noFill/>
                    </a:lnL>
                    <a:lnR>
                      <a:noFill/>
                    </a:lnR>
                    <a:lnT>
                      <a:noFill/>
                    </a:lnT>
                    <a:lnB>
                      <a:noFill/>
                    </a:lnB>
                  </a:tcPr>
                </a:tc>
                <a:extLst>
                  <a:ext uri="{0D108BD9-81ED-4DB2-BD59-A6C34878D82A}">
                    <a16:rowId xmlns:a16="http://schemas.microsoft.com/office/drawing/2014/main" val="986057124"/>
                  </a:ext>
                </a:extLst>
              </a:tr>
              <a:tr h="302428">
                <a:tc>
                  <a:txBody>
                    <a:bodyPr/>
                    <a:lstStyle/>
                    <a:p>
                      <a:pPr algn="l" rtl="0" fontAlgn="ctr"/>
                      <a:r>
                        <a:rPr lang="en-US" sz="1300" b="0" i="0" u="none" strike="noStrike" dirty="0">
                          <a:solidFill>
                            <a:srgbClr val="000000"/>
                          </a:solidFill>
                          <a:effectLst/>
                          <a:latin typeface="Candara" panose="020E0502030303020204" pitchFamily="34" charset="0"/>
                        </a:rPr>
                        <a:t>Underwriting results</a:t>
                      </a:r>
                    </a:p>
                  </a:txBody>
                  <a:tcPr marL="8175" marR="8175" marT="7432" marB="0" anchor="ctr">
                    <a:lnL>
                      <a:noFill/>
                    </a:lnL>
                    <a:lnR>
                      <a:noFill/>
                    </a:lnR>
                    <a:lnT>
                      <a:noFill/>
                    </a:lnT>
                    <a:lnB>
                      <a:noFill/>
                    </a:lnB>
                    <a:solidFill>
                      <a:srgbClr val="EFF3EA"/>
                    </a:solidFill>
                  </a:tcPr>
                </a:tc>
                <a:tc>
                  <a:txBody>
                    <a:bodyPr/>
                    <a:lstStyle/>
                    <a:p>
                      <a:pPr algn="r" rtl="0" fontAlgn="b"/>
                      <a:r>
                        <a:rPr lang="en-US" sz="1300" b="0" i="0" u="none" strike="noStrike" dirty="0">
                          <a:solidFill>
                            <a:srgbClr val="000000"/>
                          </a:solidFill>
                          <a:effectLst/>
                          <a:latin typeface="Candara" panose="020E0502030303020204" pitchFamily="34" charset="0"/>
                        </a:rPr>
                        <a:t>                              91.35 </a:t>
                      </a:r>
                    </a:p>
                  </a:txBody>
                  <a:tcPr marL="8175" marR="8175" marT="7432" marB="0" anchor="b">
                    <a:lnL>
                      <a:noFill/>
                    </a:lnL>
                    <a:lnR>
                      <a:noFill/>
                    </a:lnR>
                    <a:lnT>
                      <a:noFill/>
                    </a:lnT>
                    <a:lnB>
                      <a:noFill/>
                    </a:lnB>
                    <a:solidFill>
                      <a:srgbClr val="EFF3EA"/>
                    </a:solidFill>
                  </a:tcPr>
                </a:tc>
                <a:tc>
                  <a:txBody>
                    <a:bodyPr/>
                    <a:lstStyle/>
                    <a:p>
                      <a:pPr algn="r" rtl="0" fontAlgn="b"/>
                      <a:r>
                        <a:rPr lang="en-US" sz="1300" b="0" i="0" u="none" strike="noStrike" dirty="0">
                          <a:solidFill>
                            <a:srgbClr val="000000"/>
                          </a:solidFill>
                          <a:effectLst/>
                          <a:latin typeface="Candara" panose="020E0502030303020204" pitchFamily="34" charset="0"/>
                        </a:rPr>
                        <a:t>                              62.14 </a:t>
                      </a:r>
                    </a:p>
                  </a:txBody>
                  <a:tcPr marL="8175" marR="8175" marT="7432" marB="0" anchor="b">
                    <a:lnL>
                      <a:noFill/>
                    </a:lnL>
                    <a:lnR>
                      <a:noFill/>
                    </a:lnR>
                    <a:lnT>
                      <a:noFill/>
                    </a:lnT>
                    <a:lnB>
                      <a:noFill/>
                    </a:lnB>
                    <a:solidFill>
                      <a:srgbClr val="EFF3EA"/>
                    </a:solidFill>
                  </a:tcPr>
                </a:tc>
                <a:tc>
                  <a:txBody>
                    <a:bodyPr/>
                    <a:lstStyle/>
                    <a:p>
                      <a:pPr algn="r" rtl="0" fontAlgn="b"/>
                      <a:r>
                        <a:rPr lang="en-US" sz="1300" b="0" i="0" u="none" strike="noStrike" dirty="0">
                          <a:solidFill>
                            <a:srgbClr val="000000"/>
                          </a:solidFill>
                          <a:effectLst/>
                          <a:latin typeface="Candara" panose="020E0502030303020204" pitchFamily="34" charset="0"/>
                        </a:rPr>
                        <a:t>47.01%</a:t>
                      </a:r>
                    </a:p>
                  </a:txBody>
                  <a:tcPr marL="8175" marR="8175" marT="7432" marB="0" anchor="b">
                    <a:lnL>
                      <a:noFill/>
                    </a:lnL>
                    <a:lnR>
                      <a:noFill/>
                    </a:lnR>
                    <a:lnT>
                      <a:noFill/>
                    </a:lnT>
                    <a:lnB>
                      <a:noFill/>
                    </a:lnB>
                    <a:solidFill>
                      <a:srgbClr val="EFF3EA"/>
                    </a:solidFill>
                  </a:tcPr>
                </a:tc>
                <a:extLst>
                  <a:ext uri="{0D108BD9-81ED-4DB2-BD59-A6C34878D82A}">
                    <a16:rowId xmlns:a16="http://schemas.microsoft.com/office/drawing/2014/main" val="287517809"/>
                  </a:ext>
                </a:extLst>
              </a:tr>
              <a:tr h="302428">
                <a:tc>
                  <a:txBody>
                    <a:bodyPr/>
                    <a:lstStyle/>
                    <a:p>
                      <a:pPr algn="l" rtl="0" fontAlgn="ctr"/>
                      <a:r>
                        <a:rPr lang="en-US" sz="1300" b="0" i="0" u="none" strike="noStrike" dirty="0">
                          <a:solidFill>
                            <a:srgbClr val="000000"/>
                          </a:solidFill>
                          <a:effectLst/>
                          <a:latin typeface="Candara" panose="020E0502030303020204" pitchFamily="34" charset="0"/>
                        </a:rPr>
                        <a:t>Investment &amp; other Income</a:t>
                      </a:r>
                    </a:p>
                  </a:txBody>
                  <a:tcPr marL="8175" marR="8175" marT="7432" marB="0" anchor="ctr">
                    <a:lnL>
                      <a:noFill/>
                    </a:lnL>
                    <a:lnR>
                      <a:noFill/>
                    </a:lnR>
                    <a:lnT>
                      <a:noFill/>
                    </a:lnT>
                    <a:lnB>
                      <a:noFill/>
                    </a:lnB>
                  </a:tcPr>
                </a:tc>
                <a:tc>
                  <a:txBody>
                    <a:bodyPr/>
                    <a:lstStyle/>
                    <a:p>
                      <a:pPr algn="r" rtl="0" fontAlgn="b"/>
                      <a:r>
                        <a:rPr lang="en-US" sz="1300" b="0" i="0" u="none" strike="noStrike" dirty="0">
                          <a:solidFill>
                            <a:srgbClr val="000000"/>
                          </a:solidFill>
                          <a:effectLst/>
                          <a:latin typeface="Candara" panose="020E0502030303020204" pitchFamily="34" charset="0"/>
                        </a:rPr>
                        <a:t>                             40.79 </a:t>
                      </a:r>
                    </a:p>
                  </a:txBody>
                  <a:tcPr marL="8175" marR="8175" marT="7432" marB="0" anchor="b">
                    <a:lnL>
                      <a:noFill/>
                    </a:lnL>
                    <a:lnR>
                      <a:noFill/>
                    </a:lnR>
                    <a:lnT>
                      <a:noFill/>
                    </a:lnT>
                    <a:lnB>
                      <a:noFill/>
                    </a:lnB>
                  </a:tcPr>
                </a:tc>
                <a:tc>
                  <a:txBody>
                    <a:bodyPr/>
                    <a:lstStyle/>
                    <a:p>
                      <a:pPr algn="r" rtl="0" fontAlgn="b"/>
                      <a:r>
                        <a:rPr lang="en-US" sz="1300" b="0" i="0" u="none" strike="noStrike">
                          <a:solidFill>
                            <a:srgbClr val="000000"/>
                          </a:solidFill>
                          <a:effectLst/>
                          <a:latin typeface="Candara" panose="020E0502030303020204" pitchFamily="34" charset="0"/>
                        </a:rPr>
                        <a:t>                              87.24 </a:t>
                      </a:r>
                    </a:p>
                  </a:txBody>
                  <a:tcPr marL="8175" marR="8175" marT="7432" marB="0" anchor="b">
                    <a:lnL>
                      <a:noFill/>
                    </a:lnL>
                    <a:lnR>
                      <a:noFill/>
                    </a:lnR>
                    <a:lnT>
                      <a:noFill/>
                    </a:lnT>
                    <a:lnB>
                      <a:noFill/>
                    </a:lnB>
                  </a:tcPr>
                </a:tc>
                <a:tc>
                  <a:txBody>
                    <a:bodyPr/>
                    <a:lstStyle/>
                    <a:p>
                      <a:pPr algn="r" rtl="0" fontAlgn="b"/>
                      <a:r>
                        <a:rPr lang="en-US" sz="1300" b="0" i="0" u="none" strike="noStrike">
                          <a:solidFill>
                            <a:srgbClr val="000000"/>
                          </a:solidFill>
                          <a:effectLst/>
                          <a:latin typeface="Candara" panose="020E0502030303020204" pitchFamily="34" charset="0"/>
                        </a:rPr>
                        <a:t>-53.25%</a:t>
                      </a:r>
                    </a:p>
                  </a:txBody>
                  <a:tcPr marL="8175" marR="8175" marT="7432" marB="0" anchor="b">
                    <a:lnL>
                      <a:noFill/>
                    </a:lnL>
                    <a:lnR>
                      <a:noFill/>
                    </a:lnR>
                    <a:lnT>
                      <a:noFill/>
                    </a:lnT>
                    <a:lnB>
                      <a:noFill/>
                    </a:lnB>
                  </a:tcPr>
                </a:tc>
                <a:extLst>
                  <a:ext uri="{0D108BD9-81ED-4DB2-BD59-A6C34878D82A}">
                    <a16:rowId xmlns:a16="http://schemas.microsoft.com/office/drawing/2014/main" val="1844268047"/>
                  </a:ext>
                </a:extLst>
              </a:tr>
              <a:tr h="302428">
                <a:tc>
                  <a:txBody>
                    <a:bodyPr/>
                    <a:lstStyle/>
                    <a:p>
                      <a:pPr algn="l" rtl="0" fontAlgn="ctr"/>
                      <a:r>
                        <a:rPr lang="en-US" sz="1300" b="0" i="0" u="none" strike="noStrike" dirty="0">
                          <a:solidFill>
                            <a:srgbClr val="000000"/>
                          </a:solidFill>
                          <a:effectLst/>
                          <a:latin typeface="Candara" panose="020E0502030303020204" pitchFamily="34" charset="0"/>
                        </a:rPr>
                        <a:t>Other expenses</a:t>
                      </a:r>
                    </a:p>
                  </a:txBody>
                  <a:tcPr marL="8175" marR="8175" marT="7432" marB="0" anchor="ctr">
                    <a:lnL>
                      <a:noFill/>
                    </a:lnL>
                    <a:lnR>
                      <a:noFill/>
                    </a:lnR>
                    <a:lnT>
                      <a:noFill/>
                    </a:lnT>
                    <a:lnB>
                      <a:noFill/>
                    </a:lnB>
                    <a:solidFill>
                      <a:srgbClr val="EFF3EA"/>
                    </a:solidFill>
                  </a:tcPr>
                </a:tc>
                <a:tc>
                  <a:txBody>
                    <a:bodyPr/>
                    <a:lstStyle/>
                    <a:p>
                      <a:pPr algn="r" rtl="0" fontAlgn="b"/>
                      <a:r>
                        <a:rPr lang="en-US" sz="1300" b="0" i="0" u="none" strike="noStrike" dirty="0">
                          <a:solidFill>
                            <a:srgbClr val="000000"/>
                          </a:solidFill>
                          <a:effectLst/>
                          <a:latin typeface="Candara" panose="020E0502030303020204" pitchFamily="34" charset="0"/>
                        </a:rPr>
                        <a:t>                              81.33 </a:t>
                      </a:r>
                    </a:p>
                  </a:txBody>
                  <a:tcPr marL="8175" marR="8175" marT="7432" marB="0" anchor="b">
                    <a:lnL>
                      <a:noFill/>
                    </a:lnL>
                    <a:lnR>
                      <a:noFill/>
                    </a:lnR>
                    <a:lnT>
                      <a:noFill/>
                    </a:lnT>
                    <a:lnB>
                      <a:noFill/>
                    </a:lnB>
                    <a:solidFill>
                      <a:srgbClr val="EFF3EA"/>
                    </a:solidFill>
                  </a:tcPr>
                </a:tc>
                <a:tc>
                  <a:txBody>
                    <a:bodyPr/>
                    <a:lstStyle/>
                    <a:p>
                      <a:pPr algn="r" rtl="0" fontAlgn="b"/>
                      <a:r>
                        <a:rPr lang="en-US" sz="1300" b="0" i="0" u="none" strike="noStrike">
                          <a:solidFill>
                            <a:srgbClr val="000000"/>
                          </a:solidFill>
                          <a:effectLst/>
                          <a:latin typeface="Candara" panose="020E0502030303020204" pitchFamily="34" charset="0"/>
                        </a:rPr>
                        <a:t>                              79.52 </a:t>
                      </a:r>
                    </a:p>
                  </a:txBody>
                  <a:tcPr marL="8175" marR="8175" marT="7432" marB="0" anchor="b">
                    <a:lnL>
                      <a:noFill/>
                    </a:lnL>
                    <a:lnR>
                      <a:noFill/>
                    </a:lnR>
                    <a:lnT>
                      <a:noFill/>
                    </a:lnT>
                    <a:lnB>
                      <a:noFill/>
                    </a:lnB>
                    <a:solidFill>
                      <a:srgbClr val="EFF3EA"/>
                    </a:solidFill>
                  </a:tcPr>
                </a:tc>
                <a:tc>
                  <a:txBody>
                    <a:bodyPr/>
                    <a:lstStyle/>
                    <a:p>
                      <a:pPr algn="r" rtl="0" fontAlgn="b"/>
                      <a:r>
                        <a:rPr lang="en-US" sz="1300" b="0" i="0" u="none" strike="noStrike">
                          <a:solidFill>
                            <a:srgbClr val="000000"/>
                          </a:solidFill>
                          <a:effectLst/>
                          <a:latin typeface="Candara" panose="020E0502030303020204" pitchFamily="34" charset="0"/>
                        </a:rPr>
                        <a:t>2.27%</a:t>
                      </a:r>
                    </a:p>
                  </a:txBody>
                  <a:tcPr marL="8175" marR="8175" marT="7432" marB="0" anchor="b">
                    <a:lnL>
                      <a:noFill/>
                    </a:lnL>
                    <a:lnR>
                      <a:noFill/>
                    </a:lnR>
                    <a:lnT>
                      <a:noFill/>
                    </a:lnT>
                    <a:lnB>
                      <a:noFill/>
                    </a:lnB>
                    <a:solidFill>
                      <a:srgbClr val="EFF3EA"/>
                    </a:solidFill>
                  </a:tcPr>
                </a:tc>
                <a:extLst>
                  <a:ext uri="{0D108BD9-81ED-4DB2-BD59-A6C34878D82A}">
                    <a16:rowId xmlns:a16="http://schemas.microsoft.com/office/drawing/2014/main" val="546536714"/>
                  </a:ext>
                </a:extLst>
              </a:tr>
              <a:tr h="302428">
                <a:tc>
                  <a:txBody>
                    <a:bodyPr/>
                    <a:lstStyle/>
                    <a:p>
                      <a:pPr algn="l" rtl="0" fontAlgn="ctr"/>
                      <a:r>
                        <a:rPr lang="en-US" sz="1300" b="0" i="0" u="none" strike="noStrike" dirty="0">
                          <a:solidFill>
                            <a:srgbClr val="000000"/>
                          </a:solidFill>
                          <a:effectLst/>
                          <a:latin typeface="Candara" panose="020E0502030303020204" pitchFamily="34" charset="0"/>
                        </a:rPr>
                        <a:t>Results of operating activities</a:t>
                      </a:r>
                    </a:p>
                  </a:txBody>
                  <a:tcPr marL="8175" marR="8175" marT="7432" marB="0" anchor="ctr">
                    <a:lnL>
                      <a:noFill/>
                    </a:lnL>
                    <a:lnR>
                      <a:noFill/>
                    </a:lnR>
                    <a:lnT>
                      <a:noFill/>
                    </a:lnT>
                    <a:lnB>
                      <a:noFill/>
                    </a:lnB>
                  </a:tcPr>
                </a:tc>
                <a:tc>
                  <a:txBody>
                    <a:bodyPr/>
                    <a:lstStyle/>
                    <a:p>
                      <a:pPr algn="r" rtl="0" fontAlgn="b"/>
                      <a:r>
                        <a:rPr lang="en-US" sz="1300" b="0" i="0" u="none" strike="noStrike" dirty="0">
                          <a:solidFill>
                            <a:srgbClr val="000000"/>
                          </a:solidFill>
                          <a:effectLst/>
                          <a:latin typeface="Candara" panose="020E0502030303020204" pitchFamily="34" charset="0"/>
                        </a:rPr>
                        <a:t>                              50.81 </a:t>
                      </a:r>
                    </a:p>
                  </a:txBody>
                  <a:tcPr marL="8175" marR="8175" marT="7432" marB="0" anchor="b">
                    <a:lnL>
                      <a:noFill/>
                    </a:lnL>
                    <a:lnR>
                      <a:noFill/>
                    </a:lnR>
                    <a:lnT>
                      <a:noFill/>
                    </a:lnT>
                    <a:lnB>
                      <a:noFill/>
                    </a:lnB>
                  </a:tcPr>
                </a:tc>
                <a:tc>
                  <a:txBody>
                    <a:bodyPr/>
                    <a:lstStyle/>
                    <a:p>
                      <a:pPr algn="r" rtl="0" fontAlgn="b"/>
                      <a:r>
                        <a:rPr lang="en-US" sz="1300" b="0" i="0" u="none" strike="noStrike">
                          <a:solidFill>
                            <a:srgbClr val="000000"/>
                          </a:solidFill>
                          <a:effectLst/>
                          <a:latin typeface="Candara" panose="020E0502030303020204" pitchFamily="34" charset="0"/>
                        </a:rPr>
                        <a:t>                             69.86 </a:t>
                      </a:r>
                    </a:p>
                  </a:txBody>
                  <a:tcPr marL="8175" marR="8175" marT="7432" marB="0" anchor="b">
                    <a:lnL>
                      <a:noFill/>
                    </a:lnL>
                    <a:lnR>
                      <a:noFill/>
                    </a:lnR>
                    <a:lnT>
                      <a:noFill/>
                    </a:lnT>
                    <a:lnB>
                      <a:noFill/>
                    </a:lnB>
                  </a:tcPr>
                </a:tc>
                <a:tc>
                  <a:txBody>
                    <a:bodyPr/>
                    <a:lstStyle/>
                    <a:p>
                      <a:pPr algn="r" rtl="0" fontAlgn="b"/>
                      <a:r>
                        <a:rPr lang="en-US" sz="1300" b="0" i="0" u="none" strike="noStrike">
                          <a:solidFill>
                            <a:srgbClr val="000000"/>
                          </a:solidFill>
                          <a:effectLst/>
                          <a:latin typeface="Candara" panose="020E0502030303020204" pitchFamily="34" charset="0"/>
                        </a:rPr>
                        <a:t>-27.28%</a:t>
                      </a:r>
                    </a:p>
                  </a:txBody>
                  <a:tcPr marL="8175" marR="8175" marT="7432" marB="0" anchor="b">
                    <a:lnL>
                      <a:noFill/>
                    </a:lnL>
                    <a:lnR>
                      <a:noFill/>
                    </a:lnR>
                    <a:lnT>
                      <a:noFill/>
                    </a:lnT>
                    <a:lnB>
                      <a:noFill/>
                    </a:lnB>
                  </a:tcPr>
                </a:tc>
                <a:extLst>
                  <a:ext uri="{0D108BD9-81ED-4DB2-BD59-A6C34878D82A}">
                    <a16:rowId xmlns:a16="http://schemas.microsoft.com/office/drawing/2014/main" val="2205244899"/>
                  </a:ext>
                </a:extLst>
              </a:tr>
              <a:tr h="302428">
                <a:tc>
                  <a:txBody>
                    <a:bodyPr/>
                    <a:lstStyle/>
                    <a:p>
                      <a:pPr algn="l" rtl="0" fontAlgn="ctr"/>
                      <a:r>
                        <a:rPr lang="en-US" sz="1300" b="0" i="0" u="none" strike="noStrike" dirty="0">
                          <a:solidFill>
                            <a:srgbClr val="000000"/>
                          </a:solidFill>
                          <a:effectLst/>
                          <a:latin typeface="Candara" panose="020E0502030303020204" pitchFamily="34" charset="0"/>
                        </a:rPr>
                        <a:t>Financial charges</a:t>
                      </a:r>
                    </a:p>
                  </a:txBody>
                  <a:tcPr marL="8175" marR="8175" marT="7432" marB="0" anchor="ctr">
                    <a:lnL>
                      <a:noFill/>
                    </a:lnL>
                    <a:lnR>
                      <a:noFill/>
                    </a:lnR>
                    <a:lnT>
                      <a:noFill/>
                    </a:lnT>
                    <a:lnB>
                      <a:noFill/>
                    </a:lnB>
                    <a:solidFill>
                      <a:srgbClr val="EFF3EA"/>
                    </a:solidFill>
                  </a:tcPr>
                </a:tc>
                <a:tc>
                  <a:txBody>
                    <a:bodyPr/>
                    <a:lstStyle/>
                    <a:p>
                      <a:pPr algn="r" rtl="0" fontAlgn="b"/>
                      <a:r>
                        <a:rPr lang="en-US" sz="1300" b="0" i="0" u="none" strike="noStrike" dirty="0">
                          <a:solidFill>
                            <a:srgbClr val="000000"/>
                          </a:solidFill>
                          <a:effectLst/>
                          <a:latin typeface="Candara" panose="020E0502030303020204" pitchFamily="34" charset="0"/>
                        </a:rPr>
                        <a:t>                              13.40 </a:t>
                      </a:r>
                    </a:p>
                  </a:txBody>
                  <a:tcPr marL="8175" marR="8175" marT="7432" marB="0" anchor="b">
                    <a:lnL>
                      <a:noFill/>
                    </a:lnL>
                    <a:lnR>
                      <a:noFill/>
                    </a:lnR>
                    <a:lnT>
                      <a:noFill/>
                    </a:lnT>
                    <a:lnB>
                      <a:noFill/>
                    </a:lnB>
                    <a:solidFill>
                      <a:srgbClr val="EFF3EA"/>
                    </a:solidFill>
                  </a:tcPr>
                </a:tc>
                <a:tc>
                  <a:txBody>
                    <a:bodyPr/>
                    <a:lstStyle/>
                    <a:p>
                      <a:pPr algn="r" rtl="0" fontAlgn="b"/>
                      <a:r>
                        <a:rPr lang="en-US" sz="1300" b="0" i="0" u="none" strike="noStrike">
                          <a:solidFill>
                            <a:srgbClr val="000000"/>
                          </a:solidFill>
                          <a:effectLst/>
                          <a:latin typeface="Candara" panose="020E0502030303020204" pitchFamily="34" charset="0"/>
                        </a:rPr>
                        <a:t>                              10.33 </a:t>
                      </a:r>
                    </a:p>
                  </a:txBody>
                  <a:tcPr marL="8175" marR="8175" marT="7432" marB="0" anchor="b">
                    <a:lnL>
                      <a:noFill/>
                    </a:lnL>
                    <a:lnR>
                      <a:noFill/>
                    </a:lnR>
                    <a:lnT>
                      <a:noFill/>
                    </a:lnT>
                    <a:lnB>
                      <a:noFill/>
                    </a:lnB>
                    <a:solidFill>
                      <a:srgbClr val="EFF3EA"/>
                    </a:solidFill>
                  </a:tcPr>
                </a:tc>
                <a:tc>
                  <a:txBody>
                    <a:bodyPr/>
                    <a:lstStyle/>
                    <a:p>
                      <a:pPr algn="r" rtl="0" fontAlgn="b"/>
                      <a:r>
                        <a:rPr lang="en-US" sz="1300" b="0" i="0" u="none" strike="noStrike">
                          <a:solidFill>
                            <a:srgbClr val="000000"/>
                          </a:solidFill>
                          <a:effectLst/>
                          <a:latin typeface="Candara" panose="020E0502030303020204" pitchFamily="34" charset="0"/>
                        </a:rPr>
                        <a:t>29.70%</a:t>
                      </a:r>
                    </a:p>
                  </a:txBody>
                  <a:tcPr marL="8175" marR="8175" marT="7432" marB="0" anchor="b">
                    <a:lnL>
                      <a:noFill/>
                    </a:lnL>
                    <a:lnR>
                      <a:noFill/>
                    </a:lnR>
                    <a:lnT>
                      <a:noFill/>
                    </a:lnT>
                    <a:lnB>
                      <a:noFill/>
                    </a:lnB>
                    <a:solidFill>
                      <a:srgbClr val="EFF3EA"/>
                    </a:solidFill>
                  </a:tcPr>
                </a:tc>
                <a:extLst>
                  <a:ext uri="{0D108BD9-81ED-4DB2-BD59-A6C34878D82A}">
                    <a16:rowId xmlns:a16="http://schemas.microsoft.com/office/drawing/2014/main" val="2789607158"/>
                  </a:ext>
                </a:extLst>
              </a:tr>
              <a:tr h="302428">
                <a:tc>
                  <a:txBody>
                    <a:bodyPr/>
                    <a:lstStyle/>
                    <a:p>
                      <a:pPr algn="l" rtl="0" fontAlgn="ctr"/>
                      <a:r>
                        <a:rPr lang="en-US" sz="1300" b="0" i="0" u="none" strike="noStrike" dirty="0">
                          <a:solidFill>
                            <a:srgbClr val="000000"/>
                          </a:solidFill>
                          <a:effectLst/>
                          <a:latin typeface="Candara" panose="020E0502030303020204" pitchFamily="34" charset="0"/>
                        </a:rPr>
                        <a:t>Profit before tax from General Insurance Operations</a:t>
                      </a:r>
                    </a:p>
                  </a:txBody>
                  <a:tcPr marL="8175" marR="8175" marT="7432" marB="0" anchor="ctr">
                    <a:lnL>
                      <a:noFill/>
                    </a:lnL>
                    <a:lnR>
                      <a:noFill/>
                    </a:lnR>
                    <a:lnT>
                      <a:noFill/>
                    </a:lnT>
                    <a:lnB>
                      <a:noFill/>
                    </a:lnB>
                  </a:tcPr>
                </a:tc>
                <a:tc>
                  <a:txBody>
                    <a:bodyPr/>
                    <a:lstStyle/>
                    <a:p>
                      <a:pPr algn="r" rtl="0" fontAlgn="b"/>
                      <a:r>
                        <a:rPr lang="en-US" sz="1300" b="0" i="0" u="none" strike="noStrike" dirty="0">
                          <a:solidFill>
                            <a:srgbClr val="000000"/>
                          </a:solidFill>
                          <a:effectLst/>
                          <a:latin typeface="Candara" panose="020E0502030303020204" pitchFamily="34" charset="0"/>
                        </a:rPr>
                        <a:t>                              37.41 </a:t>
                      </a:r>
                    </a:p>
                  </a:txBody>
                  <a:tcPr marL="8175" marR="8175" marT="7432" marB="0" anchor="b">
                    <a:lnL>
                      <a:noFill/>
                    </a:lnL>
                    <a:lnR>
                      <a:noFill/>
                    </a:lnR>
                    <a:lnT>
                      <a:noFill/>
                    </a:lnT>
                    <a:lnB>
                      <a:noFill/>
                    </a:lnB>
                  </a:tcPr>
                </a:tc>
                <a:tc>
                  <a:txBody>
                    <a:bodyPr/>
                    <a:lstStyle/>
                    <a:p>
                      <a:pPr algn="r" rtl="0" fontAlgn="b"/>
                      <a:r>
                        <a:rPr lang="en-US" sz="1300" b="0" i="0" u="none" strike="noStrike">
                          <a:solidFill>
                            <a:srgbClr val="000000"/>
                          </a:solidFill>
                          <a:effectLst/>
                          <a:latin typeface="Candara" panose="020E0502030303020204" pitchFamily="34" charset="0"/>
                        </a:rPr>
                        <a:t>                              59.53 </a:t>
                      </a:r>
                    </a:p>
                  </a:txBody>
                  <a:tcPr marL="8175" marR="8175" marT="7432" marB="0" anchor="b">
                    <a:lnL>
                      <a:noFill/>
                    </a:lnL>
                    <a:lnR>
                      <a:noFill/>
                    </a:lnR>
                    <a:lnT>
                      <a:noFill/>
                    </a:lnT>
                    <a:lnB>
                      <a:noFill/>
                    </a:lnB>
                  </a:tcPr>
                </a:tc>
                <a:tc>
                  <a:txBody>
                    <a:bodyPr/>
                    <a:lstStyle/>
                    <a:p>
                      <a:pPr algn="r" rtl="0" fontAlgn="b"/>
                      <a:r>
                        <a:rPr lang="en-US" sz="1300" b="0" i="0" u="none" strike="noStrike">
                          <a:solidFill>
                            <a:srgbClr val="000000"/>
                          </a:solidFill>
                          <a:effectLst/>
                          <a:latin typeface="Candara" panose="020E0502030303020204" pitchFamily="34" charset="0"/>
                        </a:rPr>
                        <a:t>-37.17%</a:t>
                      </a:r>
                    </a:p>
                  </a:txBody>
                  <a:tcPr marL="8175" marR="8175" marT="7432" marB="0" anchor="b">
                    <a:lnL>
                      <a:noFill/>
                    </a:lnL>
                    <a:lnR>
                      <a:noFill/>
                    </a:lnR>
                    <a:lnT>
                      <a:noFill/>
                    </a:lnT>
                    <a:lnB>
                      <a:noFill/>
                    </a:lnB>
                  </a:tcPr>
                </a:tc>
                <a:extLst>
                  <a:ext uri="{0D108BD9-81ED-4DB2-BD59-A6C34878D82A}">
                    <a16:rowId xmlns:a16="http://schemas.microsoft.com/office/drawing/2014/main" val="642528266"/>
                  </a:ext>
                </a:extLst>
              </a:tr>
              <a:tr h="564231">
                <a:tc>
                  <a:txBody>
                    <a:bodyPr/>
                    <a:lstStyle/>
                    <a:p>
                      <a:pPr algn="l" rtl="0" fontAlgn="ctr"/>
                      <a:r>
                        <a:rPr lang="en-US" sz="1300" b="0" i="0" u="none" strike="noStrike" dirty="0">
                          <a:solidFill>
                            <a:srgbClr val="000000"/>
                          </a:solidFill>
                          <a:effectLst/>
                          <a:latin typeface="Candara" panose="020E0502030303020204" pitchFamily="34" charset="0"/>
                        </a:rPr>
                        <a:t>Profit before tax from Window Takaful Operations - Operator’s Fund</a:t>
                      </a:r>
                    </a:p>
                  </a:txBody>
                  <a:tcPr marL="8175" marR="8175" marT="7432" marB="0" anchor="ctr">
                    <a:lnL>
                      <a:noFill/>
                    </a:lnL>
                    <a:lnR>
                      <a:noFill/>
                    </a:lnR>
                    <a:lnT>
                      <a:noFill/>
                    </a:lnT>
                    <a:lnB>
                      <a:noFill/>
                    </a:lnB>
                    <a:solidFill>
                      <a:srgbClr val="EFF3EA"/>
                    </a:solidFill>
                  </a:tcPr>
                </a:tc>
                <a:tc>
                  <a:txBody>
                    <a:bodyPr/>
                    <a:lstStyle/>
                    <a:p>
                      <a:pPr algn="r" rtl="0" fontAlgn="b"/>
                      <a:r>
                        <a:rPr lang="en-US" sz="1300" b="0" i="0" u="none" strike="noStrike" dirty="0">
                          <a:solidFill>
                            <a:srgbClr val="000000"/>
                          </a:solidFill>
                          <a:effectLst/>
                          <a:latin typeface="Candara" panose="020E0502030303020204" pitchFamily="34" charset="0"/>
                        </a:rPr>
                        <a:t>                                 2.11 </a:t>
                      </a:r>
                    </a:p>
                  </a:txBody>
                  <a:tcPr marL="8175" marR="8175" marT="7432" marB="0" anchor="b">
                    <a:lnL>
                      <a:noFill/>
                    </a:lnL>
                    <a:lnR>
                      <a:noFill/>
                    </a:lnR>
                    <a:lnT>
                      <a:noFill/>
                    </a:lnT>
                    <a:lnB>
                      <a:noFill/>
                    </a:lnB>
                    <a:solidFill>
                      <a:srgbClr val="EFF3EA"/>
                    </a:solidFill>
                  </a:tcPr>
                </a:tc>
                <a:tc>
                  <a:txBody>
                    <a:bodyPr/>
                    <a:lstStyle/>
                    <a:p>
                      <a:pPr algn="r" rtl="0" fontAlgn="b"/>
                      <a:r>
                        <a:rPr lang="en-US" sz="1300" b="0" i="0" u="none" strike="noStrike">
                          <a:solidFill>
                            <a:srgbClr val="000000"/>
                          </a:solidFill>
                          <a:effectLst/>
                          <a:latin typeface="Candara" panose="020E0502030303020204" pitchFamily="34" charset="0"/>
                        </a:rPr>
                        <a:t>                                6.61 </a:t>
                      </a:r>
                    </a:p>
                  </a:txBody>
                  <a:tcPr marL="8175" marR="8175" marT="7432" marB="0" anchor="b">
                    <a:lnL>
                      <a:noFill/>
                    </a:lnL>
                    <a:lnR>
                      <a:noFill/>
                    </a:lnR>
                    <a:lnT>
                      <a:noFill/>
                    </a:lnT>
                    <a:lnB>
                      <a:noFill/>
                    </a:lnB>
                    <a:solidFill>
                      <a:srgbClr val="EFF3EA"/>
                    </a:solidFill>
                  </a:tcPr>
                </a:tc>
                <a:tc>
                  <a:txBody>
                    <a:bodyPr/>
                    <a:lstStyle/>
                    <a:p>
                      <a:pPr algn="r" rtl="0" fontAlgn="b"/>
                      <a:r>
                        <a:rPr lang="en-US" sz="1300" b="0" i="0" u="none" strike="noStrike">
                          <a:solidFill>
                            <a:srgbClr val="000000"/>
                          </a:solidFill>
                          <a:effectLst/>
                          <a:latin typeface="Candara" panose="020E0502030303020204" pitchFamily="34" charset="0"/>
                        </a:rPr>
                        <a:t>-68.15%</a:t>
                      </a:r>
                    </a:p>
                  </a:txBody>
                  <a:tcPr marL="8175" marR="8175" marT="7432" marB="0" anchor="b">
                    <a:lnL>
                      <a:noFill/>
                    </a:lnL>
                    <a:lnR>
                      <a:noFill/>
                    </a:lnR>
                    <a:lnT>
                      <a:noFill/>
                    </a:lnT>
                    <a:lnB>
                      <a:noFill/>
                    </a:lnB>
                    <a:solidFill>
                      <a:srgbClr val="EFF3EA"/>
                    </a:solidFill>
                  </a:tcPr>
                </a:tc>
                <a:extLst>
                  <a:ext uri="{0D108BD9-81ED-4DB2-BD59-A6C34878D82A}">
                    <a16:rowId xmlns:a16="http://schemas.microsoft.com/office/drawing/2014/main" val="981026372"/>
                  </a:ext>
                </a:extLst>
              </a:tr>
              <a:tr h="302428">
                <a:tc>
                  <a:txBody>
                    <a:bodyPr/>
                    <a:lstStyle/>
                    <a:p>
                      <a:pPr algn="l" rtl="0" fontAlgn="ctr"/>
                      <a:r>
                        <a:rPr lang="en-US" sz="1300" b="0" i="0" u="none" strike="noStrike" dirty="0">
                          <a:solidFill>
                            <a:srgbClr val="000000"/>
                          </a:solidFill>
                          <a:effectLst/>
                          <a:latin typeface="Candara" panose="020E0502030303020204" pitchFamily="34" charset="0"/>
                        </a:rPr>
                        <a:t>Profit before tax for the period</a:t>
                      </a:r>
                    </a:p>
                  </a:txBody>
                  <a:tcPr marL="8175" marR="8175" marT="7432" marB="0" anchor="ctr">
                    <a:lnL>
                      <a:noFill/>
                    </a:lnL>
                    <a:lnR>
                      <a:noFill/>
                    </a:lnR>
                    <a:lnT>
                      <a:noFill/>
                    </a:lnT>
                    <a:lnB>
                      <a:noFill/>
                    </a:lnB>
                  </a:tcPr>
                </a:tc>
                <a:tc>
                  <a:txBody>
                    <a:bodyPr/>
                    <a:lstStyle/>
                    <a:p>
                      <a:pPr algn="r" rtl="0" fontAlgn="b"/>
                      <a:r>
                        <a:rPr lang="en-US" sz="1300" b="0" i="0" u="none" strike="noStrike" dirty="0">
                          <a:solidFill>
                            <a:srgbClr val="000000"/>
                          </a:solidFill>
                          <a:effectLst/>
                          <a:latin typeface="Candara" panose="020E0502030303020204" pitchFamily="34" charset="0"/>
                        </a:rPr>
                        <a:t>                              39.51 </a:t>
                      </a:r>
                    </a:p>
                  </a:txBody>
                  <a:tcPr marL="8175" marR="8175" marT="7432" marB="0" anchor="b">
                    <a:lnL>
                      <a:noFill/>
                    </a:lnL>
                    <a:lnR>
                      <a:noFill/>
                    </a:lnR>
                    <a:lnT>
                      <a:noFill/>
                    </a:lnT>
                    <a:lnB>
                      <a:noFill/>
                    </a:lnB>
                  </a:tcPr>
                </a:tc>
                <a:tc>
                  <a:txBody>
                    <a:bodyPr/>
                    <a:lstStyle/>
                    <a:p>
                      <a:pPr algn="r" rtl="0" fontAlgn="b"/>
                      <a:r>
                        <a:rPr lang="en-US" sz="1300" b="0" i="0" u="none" strike="noStrike">
                          <a:solidFill>
                            <a:srgbClr val="000000"/>
                          </a:solidFill>
                          <a:effectLst/>
                          <a:latin typeface="Candara" panose="020E0502030303020204" pitchFamily="34" charset="0"/>
                        </a:rPr>
                        <a:t>                              66.15 </a:t>
                      </a:r>
                    </a:p>
                  </a:txBody>
                  <a:tcPr marL="8175" marR="8175" marT="7432" marB="0" anchor="b">
                    <a:lnL>
                      <a:noFill/>
                    </a:lnL>
                    <a:lnR>
                      <a:noFill/>
                    </a:lnR>
                    <a:lnT>
                      <a:noFill/>
                    </a:lnT>
                    <a:lnB>
                      <a:noFill/>
                    </a:lnB>
                  </a:tcPr>
                </a:tc>
                <a:tc>
                  <a:txBody>
                    <a:bodyPr/>
                    <a:lstStyle/>
                    <a:p>
                      <a:pPr algn="r" rtl="0" fontAlgn="b"/>
                      <a:r>
                        <a:rPr lang="en-US" sz="1300" b="0" i="0" u="none" strike="noStrike">
                          <a:solidFill>
                            <a:srgbClr val="000000"/>
                          </a:solidFill>
                          <a:effectLst/>
                          <a:latin typeface="Candara" panose="020E0502030303020204" pitchFamily="34" charset="0"/>
                        </a:rPr>
                        <a:t>-40.26%</a:t>
                      </a:r>
                    </a:p>
                  </a:txBody>
                  <a:tcPr marL="8175" marR="8175" marT="7432" marB="0" anchor="b">
                    <a:lnL>
                      <a:noFill/>
                    </a:lnL>
                    <a:lnR>
                      <a:noFill/>
                    </a:lnR>
                    <a:lnT>
                      <a:noFill/>
                    </a:lnT>
                    <a:lnB>
                      <a:noFill/>
                    </a:lnB>
                  </a:tcPr>
                </a:tc>
                <a:extLst>
                  <a:ext uri="{0D108BD9-81ED-4DB2-BD59-A6C34878D82A}">
                    <a16:rowId xmlns:a16="http://schemas.microsoft.com/office/drawing/2014/main" val="786397406"/>
                  </a:ext>
                </a:extLst>
              </a:tr>
              <a:tr h="302428">
                <a:tc>
                  <a:txBody>
                    <a:bodyPr/>
                    <a:lstStyle/>
                    <a:p>
                      <a:pPr algn="l" rtl="0" fontAlgn="ctr"/>
                      <a:r>
                        <a:rPr lang="en-US" sz="1300" b="0" i="0" u="none" strike="noStrike" dirty="0">
                          <a:solidFill>
                            <a:srgbClr val="000000"/>
                          </a:solidFill>
                          <a:effectLst/>
                          <a:latin typeface="Candara" panose="020E0502030303020204" pitchFamily="34" charset="0"/>
                        </a:rPr>
                        <a:t>Profit after tax for the period</a:t>
                      </a:r>
                    </a:p>
                  </a:txBody>
                  <a:tcPr marL="8175" marR="8175" marT="7432" marB="0" anchor="ctr">
                    <a:lnL>
                      <a:noFill/>
                    </a:lnL>
                    <a:lnR>
                      <a:noFill/>
                    </a:lnR>
                    <a:lnT>
                      <a:noFill/>
                    </a:lnT>
                    <a:lnB w="12700" cap="flat" cmpd="sng" algn="ctr">
                      <a:solidFill>
                        <a:srgbClr val="9BBB59"/>
                      </a:solidFill>
                      <a:prstDash val="solid"/>
                      <a:round/>
                      <a:headEnd type="none" w="med" len="med"/>
                      <a:tailEnd type="none" w="med" len="med"/>
                    </a:lnB>
                    <a:solidFill>
                      <a:srgbClr val="EFF3EA"/>
                    </a:solidFill>
                  </a:tcPr>
                </a:tc>
                <a:tc>
                  <a:txBody>
                    <a:bodyPr/>
                    <a:lstStyle/>
                    <a:p>
                      <a:pPr algn="r" rtl="0" fontAlgn="b"/>
                      <a:r>
                        <a:rPr lang="en-US" sz="1300" b="0" i="0" u="none" strike="noStrike" dirty="0">
                          <a:solidFill>
                            <a:srgbClr val="000000"/>
                          </a:solidFill>
                          <a:effectLst/>
                          <a:latin typeface="Candara" panose="020E0502030303020204" pitchFamily="34" charset="0"/>
                        </a:rPr>
                        <a:t>                              27.57 </a:t>
                      </a:r>
                    </a:p>
                  </a:txBody>
                  <a:tcPr marL="8175" marR="8175" marT="7432" marB="0" anchor="b">
                    <a:lnL>
                      <a:noFill/>
                    </a:lnL>
                    <a:lnR>
                      <a:noFill/>
                    </a:lnR>
                    <a:lnT>
                      <a:noFill/>
                    </a:lnT>
                    <a:lnB w="12700" cap="flat" cmpd="sng" algn="ctr">
                      <a:solidFill>
                        <a:srgbClr val="9BBB59"/>
                      </a:solidFill>
                      <a:prstDash val="solid"/>
                      <a:round/>
                      <a:headEnd type="none" w="med" len="med"/>
                      <a:tailEnd type="none" w="med" len="med"/>
                    </a:lnB>
                    <a:solidFill>
                      <a:srgbClr val="EFF3EA"/>
                    </a:solidFill>
                  </a:tcPr>
                </a:tc>
                <a:tc>
                  <a:txBody>
                    <a:bodyPr/>
                    <a:lstStyle/>
                    <a:p>
                      <a:pPr algn="r" rtl="0" fontAlgn="b"/>
                      <a:r>
                        <a:rPr lang="en-US" sz="1300" b="0" i="0" u="none" strike="noStrike" dirty="0">
                          <a:solidFill>
                            <a:srgbClr val="000000"/>
                          </a:solidFill>
                          <a:effectLst/>
                          <a:latin typeface="Candara" panose="020E0502030303020204" pitchFamily="34" charset="0"/>
                        </a:rPr>
                        <a:t>                               53.12 </a:t>
                      </a:r>
                    </a:p>
                  </a:txBody>
                  <a:tcPr marL="8175" marR="8175" marT="7432" marB="0" anchor="b">
                    <a:lnL>
                      <a:noFill/>
                    </a:lnL>
                    <a:lnR>
                      <a:noFill/>
                    </a:lnR>
                    <a:lnT>
                      <a:noFill/>
                    </a:lnT>
                    <a:lnB w="12700" cap="flat" cmpd="sng" algn="ctr">
                      <a:solidFill>
                        <a:srgbClr val="9BBB59"/>
                      </a:solidFill>
                      <a:prstDash val="solid"/>
                      <a:round/>
                      <a:headEnd type="none" w="med" len="med"/>
                      <a:tailEnd type="none" w="med" len="med"/>
                    </a:lnB>
                    <a:solidFill>
                      <a:srgbClr val="EFF3EA"/>
                    </a:solidFill>
                  </a:tcPr>
                </a:tc>
                <a:tc>
                  <a:txBody>
                    <a:bodyPr/>
                    <a:lstStyle/>
                    <a:p>
                      <a:pPr algn="r" rtl="0" fontAlgn="b"/>
                      <a:r>
                        <a:rPr lang="en-US" sz="1300" b="0" i="0" u="none" strike="noStrike" dirty="0">
                          <a:solidFill>
                            <a:srgbClr val="000000"/>
                          </a:solidFill>
                          <a:effectLst/>
                          <a:latin typeface="Candara" panose="020E0502030303020204" pitchFamily="34" charset="0"/>
                        </a:rPr>
                        <a:t>-48.10%</a:t>
                      </a:r>
                    </a:p>
                  </a:txBody>
                  <a:tcPr marL="8175" marR="8175" marT="7432" marB="0" anchor="b">
                    <a:lnL>
                      <a:noFill/>
                    </a:lnL>
                    <a:lnR>
                      <a:noFill/>
                    </a:lnR>
                    <a:lnT>
                      <a:noFill/>
                    </a:lnT>
                    <a:lnB w="1270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4281457468"/>
                  </a:ext>
                </a:extLst>
              </a:tr>
            </a:tbl>
          </a:graphicData>
        </a:graphic>
      </p:graphicFrame>
    </p:spTree>
    <p:extLst>
      <p:ext uri="{BB962C8B-B14F-4D97-AF65-F5344CB8AC3E}">
        <p14:creationId xmlns:p14="http://schemas.microsoft.com/office/powerpoint/2010/main" val="176354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ndara" pitchFamily="34" charset="0"/>
              </a:rPr>
              <a:t>Business Review</a:t>
            </a:r>
            <a:endParaRPr lang="en-US" dirty="0">
              <a:solidFill>
                <a:srgbClr val="FF0000"/>
              </a:solidFill>
              <a:latin typeface="Candara" pitchFamily="34" charset="0"/>
            </a:endParaRPr>
          </a:p>
        </p:txBody>
      </p:sp>
      <p:sp>
        <p:nvSpPr>
          <p:cNvPr id="4" name="Footer Placeholder 3"/>
          <p:cNvSpPr>
            <a:spLocks noGrp="1"/>
          </p:cNvSpPr>
          <p:nvPr>
            <p:ph type="ftr" sz="quarter" idx="11"/>
          </p:nvPr>
        </p:nvSpPr>
        <p:spPr/>
        <p:txBody>
          <a:bodyPr/>
          <a:lstStyle/>
          <a:p>
            <a:r>
              <a:rPr lang="en-US" dirty="0"/>
              <a:t>Habib Insurance</a:t>
            </a:r>
          </a:p>
        </p:txBody>
      </p:sp>
      <p:graphicFrame>
        <p:nvGraphicFramePr>
          <p:cNvPr id="5" name="Chart 4"/>
          <p:cNvGraphicFramePr/>
          <p:nvPr>
            <p:extLst>
              <p:ext uri="{D42A27DB-BD31-4B8C-83A1-F6EECF244321}">
                <p14:modId xmlns:p14="http://schemas.microsoft.com/office/powerpoint/2010/main" val="956421583"/>
              </p:ext>
            </p:extLst>
          </p:nvPr>
        </p:nvGraphicFramePr>
        <p:xfrm>
          <a:off x="228600" y="1600200"/>
          <a:ext cx="866775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7923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itchFamily="34" charset="0"/>
              </a:rPr>
              <a:t>Business Review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3349531"/>
              </p:ext>
            </p:extLst>
          </p:nvPr>
        </p:nvGraphicFramePr>
        <p:xfrm>
          <a:off x="609600" y="3886200"/>
          <a:ext cx="8305800" cy="2209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dirty="0"/>
              <a:t>Habib Insurance</a:t>
            </a:r>
          </a:p>
        </p:txBody>
      </p:sp>
      <p:graphicFrame>
        <p:nvGraphicFramePr>
          <p:cNvPr id="6" name="Content Placeholder 4"/>
          <p:cNvGraphicFramePr>
            <a:graphicFrameLocks/>
          </p:cNvGraphicFramePr>
          <p:nvPr>
            <p:extLst>
              <p:ext uri="{D42A27DB-BD31-4B8C-83A1-F6EECF244321}">
                <p14:modId xmlns:p14="http://schemas.microsoft.com/office/powerpoint/2010/main" val="84389356"/>
              </p:ext>
            </p:extLst>
          </p:nvPr>
        </p:nvGraphicFramePr>
        <p:xfrm>
          <a:off x="609600" y="1676400"/>
          <a:ext cx="8305800" cy="220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840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latin typeface="Candara" pitchFamily="34" charset="0"/>
              </a:rPr>
              <a:t>Corporate Payouts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2990488"/>
              </p:ext>
            </p:extLst>
          </p:nvPr>
        </p:nvGraphicFramePr>
        <p:xfrm>
          <a:off x="457200" y="1600200"/>
          <a:ext cx="8229600" cy="4571996"/>
        </p:xfrm>
        <a:graphic>
          <a:graphicData uri="http://schemas.openxmlformats.org/drawingml/2006/table">
            <a:tbl>
              <a:tblPr firstRow="1" bandRow="1">
                <a:tableStyleId>{F5AB1C69-6EDB-4FF4-983F-18BD219EF322}</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5636">
                <a:tc>
                  <a:txBody>
                    <a:bodyPr/>
                    <a:lstStyle/>
                    <a:p>
                      <a:pPr algn="ctr" fontAlgn="b"/>
                      <a:r>
                        <a:rPr lang="en-US" sz="1600" u="none" strike="noStrike" dirty="0">
                          <a:effectLst/>
                          <a:latin typeface="Candara" pitchFamily="34" charset="0"/>
                        </a:rPr>
                        <a:t>Year</a:t>
                      </a:r>
                      <a:endParaRPr lang="en-US" sz="1600" b="0" i="0" u="none" strike="noStrike" dirty="0">
                        <a:solidFill>
                          <a:srgbClr val="000000"/>
                        </a:solidFill>
                        <a:effectLst/>
                        <a:latin typeface="Candara" pitchFamily="34" charset="0"/>
                      </a:endParaRPr>
                    </a:p>
                  </a:txBody>
                  <a:tcPr marL="9525" marR="9525" marT="9525" marB="0" anchor="ctr">
                    <a:solidFill>
                      <a:srgbClr val="00B050"/>
                    </a:solidFill>
                  </a:tcPr>
                </a:tc>
                <a:tc>
                  <a:txBody>
                    <a:bodyPr/>
                    <a:lstStyle/>
                    <a:p>
                      <a:pPr algn="ctr" fontAlgn="b"/>
                      <a:r>
                        <a:rPr lang="en-US" sz="1600" u="none" strike="noStrike" dirty="0">
                          <a:effectLst/>
                          <a:latin typeface="Candara" pitchFamily="34" charset="0"/>
                        </a:rPr>
                        <a:t>Cash</a:t>
                      </a:r>
                      <a:endParaRPr lang="en-US" sz="1600" b="0" i="0" u="none" strike="noStrike" dirty="0">
                        <a:solidFill>
                          <a:srgbClr val="000000"/>
                        </a:solidFill>
                        <a:effectLst/>
                        <a:latin typeface="Candara" pitchFamily="34" charset="0"/>
                      </a:endParaRPr>
                    </a:p>
                  </a:txBody>
                  <a:tcPr marL="9525" marR="9525" marT="9525" marB="0" anchor="ctr">
                    <a:solidFill>
                      <a:srgbClr val="00B050"/>
                    </a:solidFill>
                  </a:tcPr>
                </a:tc>
                <a:tc>
                  <a:txBody>
                    <a:bodyPr/>
                    <a:lstStyle/>
                    <a:p>
                      <a:pPr algn="ctr" fontAlgn="b"/>
                      <a:r>
                        <a:rPr lang="en-US" sz="1600" u="none" strike="noStrike" dirty="0">
                          <a:effectLst/>
                          <a:latin typeface="Candara" pitchFamily="34" charset="0"/>
                        </a:rPr>
                        <a:t>Bonus</a:t>
                      </a:r>
                      <a:endParaRPr lang="en-US" sz="1600" b="0" i="0" u="none" strike="noStrike" dirty="0">
                        <a:solidFill>
                          <a:srgbClr val="000000"/>
                        </a:solidFill>
                        <a:effectLst/>
                        <a:latin typeface="Candara" pitchFamily="34" charset="0"/>
                      </a:endParaRPr>
                    </a:p>
                  </a:txBody>
                  <a:tcPr marL="9525" marR="9525" marT="9525" marB="0" anchor="ctr">
                    <a:solidFill>
                      <a:srgbClr val="00B050"/>
                    </a:solidFill>
                  </a:tcPr>
                </a:tc>
                <a:extLst>
                  <a:ext uri="{0D108BD9-81ED-4DB2-BD59-A6C34878D82A}">
                    <a16:rowId xmlns:a16="http://schemas.microsoft.com/office/drawing/2014/main" val="10000"/>
                  </a:ext>
                </a:extLst>
              </a:tr>
              <a:tr h="415636">
                <a:tc>
                  <a:txBody>
                    <a:bodyPr/>
                    <a:lstStyle/>
                    <a:p>
                      <a:pPr algn="ctr" fontAlgn="ctr"/>
                      <a:r>
                        <a:rPr lang="en-US" sz="1600" u="none" strike="noStrike" dirty="0">
                          <a:effectLst/>
                          <a:latin typeface="Candara" pitchFamily="34" charset="0"/>
                        </a:rPr>
                        <a:t>2019</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ctr"/>
                      <a:r>
                        <a:rPr lang="en-US" sz="1600" u="none" strike="noStrike" dirty="0">
                          <a:effectLst/>
                          <a:latin typeface="Candara" pitchFamily="34" charset="0"/>
                        </a:rPr>
                        <a:t>10%</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b"/>
                      <a:r>
                        <a:rPr lang="en-US" sz="1600" u="none" strike="noStrike" dirty="0">
                          <a:effectLst/>
                          <a:latin typeface="Candara" pitchFamily="34" charset="0"/>
                        </a:rPr>
                        <a:t>-</a:t>
                      </a:r>
                      <a:endParaRPr lang="en-US" sz="1600" b="0" i="0" u="none" strike="noStrike" dirty="0">
                        <a:solidFill>
                          <a:srgbClr val="000000"/>
                        </a:solidFill>
                        <a:effectLst/>
                        <a:latin typeface="Candara" pitchFamily="34" charset="0"/>
                      </a:endParaRPr>
                    </a:p>
                  </a:txBody>
                  <a:tcPr marL="9525" marR="9525" marT="9525" marB="0" anchor="ctr"/>
                </a:tc>
                <a:extLst>
                  <a:ext uri="{0D108BD9-81ED-4DB2-BD59-A6C34878D82A}">
                    <a16:rowId xmlns:a16="http://schemas.microsoft.com/office/drawing/2014/main" val="10001"/>
                  </a:ext>
                </a:extLst>
              </a:tr>
              <a:tr h="415636">
                <a:tc>
                  <a:txBody>
                    <a:bodyPr/>
                    <a:lstStyle/>
                    <a:p>
                      <a:pPr algn="ctr" fontAlgn="ctr"/>
                      <a:r>
                        <a:rPr lang="en-US" sz="1600" u="none" strike="noStrike" dirty="0">
                          <a:effectLst/>
                          <a:latin typeface="Candara" pitchFamily="34" charset="0"/>
                        </a:rPr>
                        <a:t>2018</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ctr"/>
                      <a:r>
                        <a:rPr lang="en-US" sz="1600" u="none" strike="noStrike" dirty="0">
                          <a:effectLst/>
                          <a:latin typeface="Candara" pitchFamily="34" charset="0"/>
                        </a:rPr>
                        <a:t>15%</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b"/>
                      <a:r>
                        <a:rPr lang="en-US" sz="1600" u="none" strike="noStrike" dirty="0">
                          <a:effectLst/>
                          <a:latin typeface="Candara" pitchFamily="34" charset="0"/>
                        </a:rPr>
                        <a:t>-</a:t>
                      </a:r>
                      <a:endParaRPr lang="en-US" sz="1600" b="0" i="0" u="none" strike="noStrike" dirty="0">
                        <a:solidFill>
                          <a:srgbClr val="000000"/>
                        </a:solidFill>
                        <a:effectLst/>
                        <a:latin typeface="Candara" pitchFamily="34" charset="0"/>
                      </a:endParaRPr>
                    </a:p>
                  </a:txBody>
                  <a:tcPr marL="9525" marR="9525" marT="9525" marB="0" anchor="ctr"/>
                </a:tc>
                <a:extLst>
                  <a:ext uri="{0D108BD9-81ED-4DB2-BD59-A6C34878D82A}">
                    <a16:rowId xmlns:a16="http://schemas.microsoft.com/office/drawing/2014/main" val="10002"/>
                  </a:ext>
                </a:extLst>
              </a:tr>
              <a:tr h="415636">
                <a:tc>
                  <a:txBody>
                    <a:bodyPr/>
                    <a:lstStyle/>
                    <a:p>
                      <a:pPr algn="ctr" fontAlgn="ctr"/>
                      <a:r>
                        <a:rPr lang="en-US" sz="1600" u="none" strike="noStrike" dirty="0">
                          <a:effectLst/>
                          <a:latin typeface="Candara" pitchFamily="34" charset="0"/>
                        </a:rPr>
                        <a:t>2017</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ctr"/>
                      <a:r>
                        <a:rPr lang="en-US" sz="1600" u="none" strike="noStrike" dirty="0">
                          <a:effectLst/>
                          <a:latin typeface="Candara" pitchFamily="34" charset="0"/>
                        </a:rPr>
                        <a:t>15%</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b"/>
                      <a:r>
                        <a:rPr lang="en-US" sz="1600" u="none" strike="noStrike" dirty="0">
                          <a:effectLst/>
                          <a:latin typeface="Candara" pitchFamily="34" charset="0"/>
                        </a:rPr>
                        <a:t>-</a:t>
                      </a:r>
                      <a:endParaRPr lang="en-US" sz="1600" b="0" i="0" u="none" strike="noStrike" dirty="0">
                        <a:solidFill>
                          <a:srgbClr val="000000"/>
                        </a:solidFill>
                        <a:effectLst/>
                        <a:latin typeface="Candara" pitchFamily="34" charset="0"/>
                      </a:endParaRPr>
                    </a:p>
                  </a:txBody>
                  <a:tcPr marL="9525" marR="9525" marT="9525" marB="0" anchor="ctr"/>
                </a:tc>
                <a:extLst>
                  <a:ext uri="{0D108BD9-81ED-4DB2-BD59-A6C34878D82A}">
                    <a16:rowId xmlns:a16="http://schemas.microsoft.com/office/drawing/2014/main" val="10003"/>
                  </a:ext>
                </a:extLst>
              </a:tr>
              <a:tr h="415636">
                <a:tc>
                  <a:txBody>
                    <a:bodyPr/>
                    <a:lstStyle/>
                    <a:p>
                      <a:pPr algn="ctr" fontAlgn="ctr"/>
                      <a:r>
                        <a:rPr lang="en-US" sz="1600" u="none" strike="noStrike" dirty="0">
                          <a:effectLst/>
                          <a:latin typeface="Candara" pitchFamily="34" charset="0"/>
                        </a:rPr>
                        <a:t>2016</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ctr"/>
                      <a:r>
                        <a:rPr lang="en-US" sz="1600" u="none" strike="noStrike" dirty="0">
                          <a:effectLst/>
                          <a:latin typeface="Candara" pitchFamily="34" charset="0"/>
                        </a:rPr>
                        <a:t>35%</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b"/>
                      <a:r>
                        <a:rPr lang="en-US" sz="1600" u="none" strike="noStrike" dirty="0">
                          <a:effectLst/>
                          <a:latin typeface="Candara" pitchFamily="34" charset="0"/>
                        </a:rPr>
                        <a:t>-</a:t>
                      </a:r>
                      <a:endParaRPr lang="en-US" sz="1600" b="0" i="0" u="none" strike="noStrike" dirty="0">
                        <a:solidFill>
                          <a:srgbClr val="000000"/>
                        </a:solidFill>
                        <a:effectLst/>
                        <a:latin typeface="Candara" pitchFamily="34" charset="0"/>
                      </a:endParaRPr>
                    </a:p>
                  </a:txBody>
                  <a:tcPr marL="9525" marR="9525" marT="9525" marB="0" anchor="ctr"/>
                </a:tc>
                <a:extLst>
                  <a:ext uri="{0D108BD9-81ED-4DB2-BD59-A6C34878D82A}">
                    <a16:rowId xmlns:a16="http://schemas.microsoft.com/office/drawing/2014/main" val="10004"/>
                  </a:ext>
                </a:extLst>
              </a:tr>
              <a:tr h="415636">
                <a:tc>
                  <a:txBody>
                    <a:bodyPr/>
                    <a:lstStyle/>
                    <a:p>
                      <a:pPr algn="ctr" fontAlgn="ctr"/>
                      <a:r>
                        <a:rPr lang="en-US" sz="1600" u="none" strike="noStrike" dirty="0">
                          <a:effectLst/>
                          <a:latin typeface="Candara" pitchFamily="34" charset="0"/>
                        </a:rPr>
                        <a:t>2015</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ctr"/>
                      <a:r>
                        <a:rPr lang="en-US" sz="1600" u="none" strike="noStrike" dirty="0">
                          <a:effectLst/>
                          <a:latin typeface="Candara" pitchFamily="34" charset="0"/>
                        </a:rPr>
                        <a:t>35%</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b"/>
                      <a:r>
                        <a:rPr lang="en-US" sz="1600" u="none" strike="noStrike" dirty="0">
                          <a:effectLst/>
                          <a:latin typeface="Candara" pitchFamily="34" charset="0"/>
                        </a:rPr>
                        <a:t>-</a:t>
                      </a:r>
                      <a:endParaRPr lang="en-US" sz="1600" b="0" i="0" u="none" strike="noStrike" dirty="0">
                        <a:solidFill>
                          <a:srgbClr val="000000"/>
                        </a:solidFill>
                        <a:effectLst/>
                        <a:latin typeface="Candara" pitchFamily="34" charset="0"/>
                      </a:endParaRPr>
                    </a:p>
                  </a:txBody>
                  <a:tcPr marL="9525" marR="9525" marT="9525" marB="0" anchor="ctr"/>
                </a:tc>
                <a:extLst>
                  <a:ext uri="{0D108BD9-81ED-4DB2-BD59-A6C34878D82A}">
                    <a16:rowId xmlns:a16="http://schemas.microsoft.com/office/drawing/2014/main" val="10005"/>
                  </a:ext>
                </a:extLst>
              </a:tr>
              <a:tr h="415636">
                <a:tc>
                  <a:txBody>
                    <a:bodyPr/>
                    <a:lstStyle/>
                    <a:p>
                      <a:pPr algn="ctr" fontAlgn="ctr"/>
                      <a:r>
                        <a:rPr lang="en-US" sz="1600" u="none" strike="noStrike" dirty="0">
                          <a:effectLst/>
                          <a:latin typeface="Candara" pitchFamily="34" charset="0"/>
                        </a:rPr>
                        <a:t>2014</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ctr"/>
                      <a:r>
                        <a:rPr lang="en-US" sz="1600" u="none" strike="noStrike" dirty="0">
                          <a:effectLst/>
                          <a:latin typeface="Candara" pitchFamily="34" charset="0"/>
                        </a:rPr>
                        <a:t>40%</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b"/>
                      <a:r>
                        <a:rPr lang="en-US" sz="1600" u="none" strike="noStrike" dirty="0">
                          <a:effectLst/>
                          <a:latin typeface="Candara" pitchFamily="34" charset="0"/>
                        </a:rPr>
                        <a:t>-</a:t>
                      </a:r>
                      <a:endParaRPr lang="en-US" sz="1600" b="0" i="0" u="none" strike="noStrike" dirty="0">
                        <a:solidFill>
                          <a:srgbClr val="000000"/>
                        </a:solidFill>
                        <a:effectLst/>
                        <a:latin typeface="Candara" pitchFamily="34" charset="0"/>
                      </a:endParaRPr>
                    </a:p>
                  </a:txBody>
                  <a:tcPr marL="9525" marR="9525" marT="9525" marB="0" anchor="ctr"/>
                </a:tc>
                <a:extLst>
                  <a:ext uri="{0D108BD9-81ED-4DB2-BD59-A6C34878D82A}">
                    <a16:rowId xmlns:a16="http://schemas.microsoft.com/office/drawing/2014/main" val="10006"/>
                  </a:ext>
                </a:extLst>
              </a:tr>
              <a:tr h="415636">
                <a:tc>
                  <a:txBody>
                    <a:bodyPr/>
                    <a:lstStyle/>
                    <a:p>
                      <a:pPr algn="ctr" fontAlgn="ctr"/>
                      <a:r>
                        <a:rPr lang="en-US" sz="1600" u="none" strike="noStrike" dirty="0">
                          <a:effectLst/>
                          <a:latin typeface="Candara" pitchFamily="34" charset="0"/>
                        </a:rPr>
                        <a:t>2013</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ctr"/>
                      <a:r>
                        <a:rPr lang="en-US" sz="1600" u="none" strike="noStrike" dirty="0">
                          <a:effectLst/>
                          <a:latin typeface="Candara" pitchFamily="34" charset="0"/>
                        </a:rPr>
                        <a:t>25%</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b"/>
                      <a:r>
                        <a:rPr lang="en-US" sz="1600" u="none" strike="noStrike" dirty="0">
                          <a:effectLst/>
                          <a:latin typeface="Candara" pitchFamily="34" charset="0"/>
                        </a:rPr>
                        <a:t>25%</a:t>
                      </a:r>
                      <a:endParaRPr lang="en-US" sz="1600" b="0" i="0" u="none" strike="noStrike" dirty="0">
                        <a:solidFill>
                          <a:srgbClr val="000000"/>
                        </a:solidFill>
                        <a:effectLst/>
                        <a:latin typeface="Candara" pitchFamily="34" charset="0"/>
                      </a:endParaRPr>
                    </a:p>
                  </a:txBody>
                  <a:tcPr marL="9525" marR="9525" marT="9525" marB="0" anchor="ctr"/>
                </a:tc>
                <a:extLst>
                  <a:ext uri="{0D108BD9-81ED-4DB2-BD59-A6C34878D82A}">
                    <a16:rowId xmlns:a16="http://schemas.microsoft.com/office/drawing/2014/main" val="10007"/>
                  </a:ext>
                </a:extLst>
              </a:tr>
              <a:tr h="415636">
                <a:tc>
                  <a:txBody>
                    <a:bodyPr/>
                    <a:lstStyle/>
                    <a:p>
                      <a:pPr algn="ctr" fontAlgn="ctr"/>
                      <a:r>
                        <a:rPr lang="en-US" sz="1600" u="none" strike="noStrike" dirty="0">
                          <a:effectLst/>
                          <a:latin typeface="Candara" pitchFamily="34" charset="0"/>
                        </a:rPr>
                        <a:t>2012</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ctr"/>
                      <a:r>
                        <a:rPr lang="en-US" sz="1600" u="none" strike="noStrike" dirty="0">
                          <a:effectLst/>
                          <a:latin typeface="Candara" pitchFamily="34" charset="0"/>
                        </a:rPr>
                        <a:t>35%</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b"/>
                      <a:r>
                        <a:rPr lang="en-US" sz="1600" u="none" strike="noStrike" dirty="0">
                          <a:effectLst/>
                          <a:latin typeface="Candara" pitchFamily="34" charset="0"/>
                        </a:rPr>
                        <a:t>-</a:t>
                      </a:r>
                      <a:endParaRPr lang="en-US" sz="1600" b="0" i="0" u="none" strike="noStrike" dirty="0">
                        <a:solidFill>
                          <a:srgbClr val="000000"/>
                        </a:solidFill>
                        <a:effectLst/>
                        <a:latin typeface="Candara" pitchFamily="34" charset="0"/>
                      </a:endParaRPr>
                    </a:p>
                  </a:txBody>
                  <a:tcPr marL="9525" marR="9525" marT="9525" marB="0" anchor="ctr"/>
                </a:tc>
                <a:extLst>
                  <a:ext uri="{0D108BD9-81ED-4DB2-BD59-A6C34878D82A}">
                    <a16:rowId xmlns:a16="http://schemas.microsoft.com/office/drawing/2014/main" val="10008"/>
                  </a:ext>
                </a:extLst>
              </a:tr>
              <a:tr h="415636">
                <a:tc>
                  <a:txBody>
                    <a:bodyPr/>
                    <a:lstStyle/>
                    <a:p>
                      <a:pPr algn="ctr" fontAlgn="ctr"/>
                      <a:r>
                        <a:rPr lang="en-US" sz="1600" u="none" strike="noStrike" dirty="0">
                          <a:effectLst/>
                          <a:latin typeface="Candara" pitchFamily="34" charset="0"/>
                        </a:rPr>
                        <a:t>2011</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ctr"/>
                      <a:r>
                        <a:rPr lang="en-US" sz="1600" u="none" strike="noStrike" dirty="0">
                          <a:effectLst/>
                          <a:latin typeface="Candara" pitchFamily="34" charset="0"/>
                        </a:rPr>
                        <a:t>25%</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b"/>
                      <a:r>
                        <a:rPr lang="en-US" sz="1600" u="none" strike="noStrike" dirty="0">
                          <a:effectLst/>
                          <a:latin typeface="Candara" pitchFamily="34" charset="0"/>
                        </a:rPr>
                        <a:t>10%</a:t>
                      </a:r>
                      <a:endParaRPr lang="en-US" sz="1600" b="0" i="0" u="none" strike="noStrike" dirty="0">
                        <a:solidFill>
                          <a:srgbClr val="000000"/>
                        </a:solidFill>
                        <a:effectLst/>
                        <a:latin typeface="Candara" pitchFamily="34" charset="0"/>
                      </a:endParaRPr>
                    </a:p>
                  </a:txBody>
                  <a:tcPr marL="9525" marR="9525" marT="9525" marB="0" anchor="ctr"/>
                </a:tc>
                <a:extLst>
                  <a:ext uri="{0D108BD9-81ED-4DB2-BD59-A6C34878D82A}">
                    <a16:rowId xmlns:a16="http://schemas.microsoft.com/office/drawing/2014/main" val="10009"/>
                  </a:ext>
                </a:extLst>
              </a:tr>
              <a:tr h="415636">
                <a:tc>
                  <a:txBody>
                    <a:bodyPr/>
                    <a:lstStyle/>
                    <a:p>
                      <a:pPr algn="ctr" fontAlgn="ctr"/>
                      <a:r>
                        <a:rPr lang="en-US" sz="1600" u="none" strike="noStrike" dirty="0">
                          <a:effectLst/>
                          <a:latin typeface="Candara" pitchFamily="34" charset="0"/>
                        </a:rPr>
                        <a:t>2010</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ctr"/>
                      <a:r>
                        <a:rPr lang="en-US" sz="1600" u="none" strike="noStrike" dirty="0">
                          <a:effectLst/>
                          <a:latin typeface="Candara" pitchFamily="34" charset="0"/>
                        </a:rPr>
                        <a:t>25%</a:t>
                      </a:r>
                      <a:endParaRPr lang="en-US" sz="1600" b="0" i="0" u="none" strike="noStrike" dirty="0">
                        <a:solidFill>
                          <a:srgbClr val="000000"/>
                        </a:solidFill>
                        <a:effectLst/>
                        <a:latin typeface="Candara" pitchFamily="34" charset="0"/>
                      </a:endParaRPr>
                    </a:p>
                  </a:txBody>
                  <a:tcPr marL="9525" marR="9525" marT="9525" marB="0" anchor="ctr"/>
                </a:tc>
                <a:tc>
                  <a:txBody>
                    <a:bodyPr/>
                    <a:lstStyle/>
                    <a:p>
                      <a:pPr algn="ctr" fontAlgn="b"/>
                      <a:r>
                        <a:rPr lang="en-US" sz="1600" u="none" strike="noStrike" dirty="0">
                          <a:effectLst/>
                          <a:latin typeface="Candara" pitchFamily="34" charset="0"/>
                        </a:rPr>
                        <a:t>12.50%</a:t>
                      </a:r>
                      <a:endParaRPr lang="en-US" sz="1600" b="0" i="0" u="none" strike="noStrike" dirty="0">
                        <a:solidFill>
                          <a:srgbClr val="000000"/>
                        </a:solidFill>
                        <a:effectLst/>
                        <a:latin typeface="Candara" pitchFamily="34" charset="0"/>
                      </a:endParaRPr>
                    </a:p>
                  </a:txBody>
                  <a:tcPr marL="9525" marR="9525" marT="9525" marB="0" anchor="ctr"/>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1"/>
          </p:nvPr>
        </p:nvSpPr>
        <p:spPr/>
        <p:txBody>
          <a:bodyPr/>
          <a:lstStyle/>
          <a:p>
            <a:r>
              <a:rPr lang="en-US" dirty="0"/>
              <a:t>Habib Insurance</a:t>
            </a:r>
          </a:p>
        </p:txBody>
      </p:sp>
    </p:spTree>
    <p:extLst>
      <p:ext uri="{BB962C8B-B14F-4D97-AF65-F5344CB8AC3E}">
        <p14:creationId xmlns:p14="http://schemas.microsoft.com/office/powerpoint/2010/main" val="1336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itchFamily="34" charset="0"/>
              </a:rPr>
              <a:t>Future Outlook: CY20</a:t>
            </a:r>
          </a:p>
        </p:txBody>
      </p:sp>
      <p:sp>
        <p:nvSpPr>
          <p:cNvPr id="3" name="Content Placeholder 2"/>
          <p:cNvSpPr>
            <a:spLocks noGrp="1"/>
          </p:cNvSpPr>
          <p:nvPr>
            <p:ph idx="1"/>
          </p:nvPr>
        </p:nvSpPr>
        <p:spPr/>
        <p:txBody>
          <a:bodyPr>
            <a:normAutofit/>
          </a:bodyPr>
          <a:lstStyle/>
          <a:p>
            <a:pPr>
              <a:lnSpc>
                <a:spcPct val="200000"/>
              </a:lnSpc>
              <a:spcBef>
                <a:spcPts val="0"/>
              </a:spcBef>
              <a:spcAft>
                <a:spcPts val="600"/>
              </a:spcAft>
              <a:buBlip>
                <a:blip r:embed="rId2"/>
              </a:buBlip>
            </a:pPr>
            <a:r>
              <a:rPr lang="en-US" sz="1800" dirty="0">
                <a:latin typeface="Candara" pitchFamily="34" charset="0"/>
              </a:rPr>
              <a:t>Focus on growth with cautious underwriting and increase in underwriting profit</a:t>
            </a:r>
          </a:p>
          <a:p>
            <a:pPr>
              <a:lnSpc>
                <a:spcPct val="200000"/>
              </a:lnSpc>
              <a:spcBef>
                <a:spcPts val="0"/>
              </a:spcBef>
              <a:spcAft>
                <a:spcPts val="600"/>
              </a:spcAft>
              <a:buBlip>
                <a:blip r:embed="rId2"/>
              </a:buBlip>
            </a:pPr>
            <a:r>
              <a:rPr lang="en-US" sz="1800" dirty="0">
                <a:latin typeface="Candara" pitchFamily="34" charset="0"/>
              </a:rPr>
              <a:t>Being conservative on equity market</a:t>
            </a:r>
          </a:p>
          <a:p>
            <a:pPr>
              <a:lnSpc>
                <a:spcPct val="200000"/>
              </a:lnSpc>
              <a:spcBef>
                <a:spcPts val="0"/>
              </a:spcBef>
              <a:spcAft>
                <a:spcPts val="600"/>
              </a:spcAft>
              <a:buBlip>
                <a:blip r:embed="rId2"/>
              </a:buBlip>
            </a:pPr>
            <a:r>
              <a:rPr lang="en-US" sz="1800" dirty="0">
                <a:latin typeface="Candara" pitchFamily="34" charset="0"/>
              </a:rPr>
              <a:t>More reliance on fixed income securities</a:t>
            </a:r>
          </a:p>
        </p:txBody>
      </p:sp>
      <p:sp>
        <p:nvSpPr>
          <p:cNvPr id="4" name="Footer Placeholder 3"/>
          <p:cNvSpPr>
            <a:spLocks noGrp="1"/>
          </p:cNvSpPr>
          <p:nvPr>
            <p:ph type="ftr" sz="quarter" idx="11"/>
          </p:nvPr>
        </p:nvSpPr>
        <p:spPr/>
        <p:txBody>
          <a:bodyPr/>
          <a:lstStyle/>
          <a:p>
            <a:r>
              <a:rPr lang="en-US" dirty="0"/>
              <a:t>Habib Insurance</a:t>
            </a:r>
          </a:p>
        </p:txBody>
      </p:sp>
    </p:spTree>
    <p:extLst>
      <p:ext uri="{BB962C8B-B14F-4D97-AF65-F5344CB8AC3E}">
        <p14:creationId xmlns:p14="http://schemas.microsoft.com/office/powerpoint/2010/main" val="2655385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Habib Insurance</a:t>
            </a:r>
          </a:p>
        </p:txBody>
      </p:sp>
      <p:sp>
        <p:nvSpPr>
          <p:cNvPr id="3" name="Content Placeholder 2"/>
          <p:cNvSpPr txBox="1">
            <a:spLocks/>
          </p:cNvSpPr>
          <p:nvPr/>
        </p:nvSpPr>
        <p:spPr>
          <a:xfrm>
            <a:off x="457200" y="457200"/>
            <a:ext cx="8229600" cy="5668963"/>
          </a:xfrm>
          <a:prstGeom prst="rect">
            <a:avLst/>
          </a:prstGeom>
        </p:spPr>
        <p:txBody>
          <a:bodyPr anchor="ctr"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600"/>
              </a:spcAft>
              <a:buNone/>
            </a:pPr>
            <a:r>
              <a:rPr lang="en-US" dirty="0">
                <a:latin typeface="Candara" pitchFamily="34" charset="0"/>
              </a:rPr>
              <a:t>Thank You</a:t>
            </a:r>
          </a:p>
          <a:p>
            <a:pPr marL="0" indent="0" algn="ctr">
              <a:lnSpc>
                <a:spcPct val="120000"/>
              </a:lnSpc>
              <a:spcBef>
                <a:spcPts val="0"/>
              </a:spcBef>
              <a:spcAft>
                <a:spcPts val="600"/>
              </a:spcAft>
              <a:buNone/>
            </a:pPr>
            <a:r>
              <a:rPr lang="en-US" dirty="0">
                <a:latin typeface="Candara" pitchFamily="34" charset="0"/>
              </a:rPr>
              <a:t>Q&amp;A</a:t>
            </a:r>
          </a:p>
        </p:txBody>
      </p:sp>
    </p:spTree>
    <p:extLst>
      <p:ext uri="{BB962C8B-B14F-4D97-AF65-F5344CB8AC3E}">
        <p14:creationId xmlns:p14="http://schemas.microsoft.com/office/powerpoint/2010/main" val="90122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itchFamily="34" charset="0"/>
              </a:rPr>
              <a:t>Brief Overview</a:t>
            </a:r>
          </a:p>
        </p:txBody>
      </p:sp>
      <p:sp>
        <p:nvSpPr>
          <p:cNvPr id="3" name="Content Placeholder 2"/>
          <p:cNvSpPr>
            <a:spLocks noGrp="1"/>
          </p:cNvSpPr>
          <p:nvPr>
            <p:ph idx="1"/>
          </p:nvPr>
        </p:nvSpPr>
        <p:spPr/>
        <p:txBody>
          <a:bodyPr>
            <a:normAutofit/>
          </a:bodyPr>
          <a:lstStyle/>
          <a:p>
            <a:pPr algn="just">
              <a:spcBef>
                <a:spcPts val="0"/>
              </a:spcBef>
              <a:spcAft>
                <a:spcPts val="600"/>
              </a:spcAft>
              <a:buBlip>
                <a:blip r:embed="rId2"/>
              </a:buBlip>
            </a:pPr>
            <a:r>
              <a:rPr lang="en-US" sz="1800" dirty="0">
                <a:latin typeface="Candara" pitchFamily="34" charset="0"/>
              </a:rPr>
              <a:t>Habib Insurance is one of the oldest insurance companies in Pakistan.</a:t>
            </a:r>
          </a:p>
          <a:p>
            <a:pPr algn="just">
              <a:spcBef>
                <a:spcPts val="0"/>
              </a:spcBef>
              <a:spcAft>
                <a:spcPts val="600"/>
              </a:spcAft>
              <a:buBlip>
                <a:blip r:embed="rId2"/>
              </a:buBlip>
            </a:pPr>
            <a:r>
              <a:rPr lang="en-US" sz="1800" dirty="0">
                <a:latin typeface="Candara" pitchFamily="34" charset="0"/>
              </a:rPr>
              <a:t>It was established in Bombay in 1942 and moved its Head Office to Karachi in 1947.</a:t>
            </a:r>
          </a:p>
          <a:p>
            <a:pPr algn="just">
              <a:spcBef>
                <a:spcPts val="0"/>
              </a:spcBef>
              <a:spcAft>
                <a:spcPts val="600"/>
              </a:spcAft>
              <a:buBlip>
                <a:blip r:embed="rId2"/>
              </a:buBlip>
            </a:pPr>
            <a:r>
              <a:rPr lang="en-US" sz="1800" dirty="0">
                <a:latin typeface="Candara" pitchFamily="34" charset="0"/>
              </a:rPr>
              <a:t>Over the years, the company has continued to prosper, serving its honorable clientele by maintaining a culture of integrity &amp; trust. Habib Insurance offers a range of general insurance services including Property, Marine, Motor, Engineering &amp; Travel. The Company celebrated its 75 years in 2017 and is one of the oldest running business of the Habib Group.</a:t>
            </a:r>
          </a:p>
          <a:p>
            <a:endParaRPr lang="en-US" sz="1800" dirty="0">
              <a:latin typeface="Candara" pitchFamily="34" charset="0"/>
            </a:endParaRPr>
          </a:p>
        </p:txBody>
      </p:sp>
      <p:sp>
        <p:nvSpPr>
          <p:cNvPr id="4" name="Footer Placeholder 3"/>
          <p:cNvSpPr>
            <a:spLocks noGrp="1"/>
          </p:cNvSpPr>
          <p:nvPr>
            <p:ph type="ftr" sz="quarter" idx="11"/>
          </p:nvPr>
        </p:nvSpPr>
        <p:spPr/>
        <p:txBody>
          <a:bodyPr/>
          <a:lstStyle/>
          <a:p>
            <a:r>
              <a:rPr lang="en-US" dirty="0"/>
              <a:t>Habib Insurance</a:t>
            </a:r>
          </a:p>
        </p:txBody>
      </p:sp>
    </p:spTree>
    <p:extLst>
      <p:ext uri="{BB962C8B-B14F-4D97-AF65-F5344CB8AC3E}">
        <p14:creationId xmlns:p14="http://schemas.microsoft.com/office/powerpoint/2010/main" val="149533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itchFamily="34" charset="0"/>
              </a:rPr>
              <a:t>Management Information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0146000"/>
              </p:ext>
            </p:extLst>
          </p:nvPr>
        </p:nvGraphicFramePr>
        <p:xfrm>
          <a:off x="457200" y="1600200"/>
          <a:ext cx="6858000" cy="5181600"/>
        </p:xfrm>
        <a:graphic>
          <a:graphicData uri="http://schemas.openxmlformats.org/drawingml/2006/table">
            <a:tbl>
              <a:tblPr firstRow="1" bandRow="1">
                <a:tableStyleId>{F5AB1C69-6EDB-4FF4-983F-18BD219EF322}</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277091">
                <a:tc gridSpan="2">
                  <a:txBody>
                    <a:bodyPr/>
                    <a:lstStyle/>
                    <a:p>
                      <a:r>
                        <a:rPr lang="en-US" sz="1400" dirty="0">
                          <a:latin typeface="Candara" pitchFamily="34" charset="0"/>
                        </a:rPr>
                        <a:t>Board of Directors</a:t>
                      </a:r>
                    </a:p>
                  </a:txBody>
                  <a:tcPr>
                    <a:solidFill>
                      <a:srgbClr val="00B050"/>
                    </a:solidFill>
                  </a:tcPr>
                </a:tc>
                <a:tc hMerge="1">
                  <a:txBody>
                    <a:bodyPr/>
                    <a:lstStyle/>
                    <a:p>
                      <a:endParaRPr lang="en-US" dirty="0"/>
                    </a:p>
                  </a:txBody>
                  <a:tcPr/>
                </a:tc>
                <a:extLst>
                  <a:ext uri="{0D108BD9-81ED-4DB2-BD59-A6C34878D82A}">
                    <a16:rowId xmlns:a16="http://schemas.microsoft.com/office/drawing/2014/main" val="10000"/>
                  </a:ext>
                </a:extLst>
              </a:tr>
              <a:tr h="277091">
                <a:tc>
                  <a:txBody>
                    <a:bodyPr/>
                    <a:lstStyle/>
                    <a:p>
                      <a:r>
                        <a:rPr lang="en-US" sz="1400" kern="1200" dirty="0" err="1">
                          <a:solidFill>
                            <a:schemeClr val="dk1"/>
                          </a:solidFill>
                          <a:effectLst/>
                          <a:latin typeface="Candara" pitchFamily="34" charset="0"/>
                          <a:ea typeface="+mn-ea"/>
                          <a:cs typeface="+mn-cs"/>
                        </a:rPr>
                        <a:t>Rafiq</a:t>
                      </a:r>
                      <a:r>
                        <a:rPr lang="en-US" sz="1400" kern="1200" dirty="0">
                          <a:solidFill>
                            <a:schemeClr val="dk1"/>
                          </a:solidFill>
                          <a:effectLst/>
                          <a:latin typeface="Candara" pitchFamily="34" charset="0"/>
                          <a:ea typeface="+mn-ea"/>
                          <a:cs typeface="+mn-cs"/>
                        </a:rPr>
                        <a:t> M. Habib</a:t>
                      </a:r>
                      <a:endParaRPr lang="en-US" sz="1400" dirty="0">
                        <a:latin typeface="Candara" pitchFamily="34" charset="0"/>
                      </a:endParaRPr>
                    </a:p>
                  </a:txBody>
                  <a:tcPr/>
                </a:tc>
                <a:tc>
                  <a:txBody>
                    <a:bodyPr/>
                    <a:lstStyle/>
                    <a:p>
                      <a:r>
                        <a:rPr lang="en-US" sz="1400" dirty="0">
                          <a:latin typeface="Candara" pitchFamily="34" charset="0"/>
                        </a:rPr>
                        <a:t>Chairman</a:t>
                      </a:r>
                    </a:p>
                  </a:txBody>
                  <a:tcPr/>
                </a:tc>
                <a:extLst>
                  <a:ext uri="{0D108BD9-81ED-4DB2-BD59-A6C34878D82A}">
                    <a16:rowId xmlns:a16="http://schemas.microsoft.com/office/drawing/2014/main" val="10001"/>
                  </a:ext>
                </a:extLst>
              </a:tr>
              <a:tr h="277091">
                <a:tc>
                  <a:txBody>
                    <a:bodyPr/>
                    <a:lstStyle/>
                    <a:p>
                      <a:r>
                        <a:rPr lang="en-US" sz="1400" kern="1200" dirty="0">
                          <a:solidFill>
                            <a:schemeClr val="dk1"/>
                          </a:solidFill>
                          <a:effectLst/>
                          <a:latin typeface="Candara" pitchFamily="34" charset="0"/>
                          <a:ea typeface="+mn-ea"/>
                          <a:cs typeface="+mn-cs"/>
                        </a:rPr>
                        <a:t>Abbas D. Habib</a:t>
                      </a:r>
                      <a:endParaRPr lang="en-US" sz="1400" dirty="0">
                        <a:latin typeface="Candara" pitchFamily="34" charset="0"/>
                      </a:endParaRPr>
                    </a:p>
                  </a:txBody>
                  <a:tcPr/>
                </a:tc>
                <a:tc>
                  <a:txBody>
                    <a:bodyPr/>
                    <a:lstStyle/>
                    <a:p>
                      <a:r>
                        <a:rPr lang="en-US" sz="1400" kern="1200" dirty="0">
                          <a:solidFill>
                            <a:schemeClr val="dk1"/>
                          </a:solidFill>
                          <a:effectLst/>
                          <a:latin typeface="Candara" pitchFamily="34" charset="0"/>
                          <a:ea typeface="+mn-ea"/>
                          <a:cs typeface="+mn-cs"/>
                        </a:rPr>
                        <a:t>Director</a:t>
                      </a:r>
                      <a:endParaRPr lang="en-US" sz="1400" dirty="0">
                        <a:latin typeface="Candara" pitchFamily="34" charset="0"/>
                      </a:endParaRPr>
                    </a:p>
                  </a:txBody>
                  <a:tcPr/>
                </a:tc>
                <a:extLst>
                  <a:ext uri="{0D108BD9-81ED-4DB2-BD59-A6C34878D82A}">
                    <a16:rowId xmlns:a16="http://schemas.microsoft.com/office/drawing/2014/main" val="10002"/>
                  </a:ext>
                </a:extLst>
              </a:tr>
              <a:tr h="277091">
                <a:tc>
                  <a:txBody>
                    <a:bodyPr/>
                    <a:lstStyle/>
                    <a:p>
                      <a:r>
                        <a:rPr lang="en-US" sz="1400" kern="1200" dirty="0" err="1">
                          <a:solidFill>
                            <a:schemeClr val="dk1"/>
                          </a:solidFill>
                          <a:effectLst/>
                          <a:latin typeface="Candara" pitchFamily="34" charset="0"/>
                          <a:ea typeface="+mn-ea"/>
                          <a:cs typeface="+mn-cs"/>
                        </a:rPr>
                        <a:t>Mansoor</a:t>
                      </a:r>
                      <a:r>
                        <a:rPr lang="en-US" sz="1400" kern="1200" dirty="0">
                          <a:solidFill>
                            <a:schemeClr val="dk1"/>
                          </a:solidFill>
                          <a:effectLst/>
                          <a:latin typeface="Candara" pitchFamily="34" charset="0"/>
                          <a:ea typeface="+mn-ea"/>
                          <a:cs typeface="+mn-cs"/>
                        </a:rPr>
                        <a:t> G. Habib</a:t>
                      </a:r>
                      <a:endParaRPr lang="en-US" sz="1400" dirty="0">
                        <a:latin typeface="Candara" pitchFamily="34" charset="0"/>
                      </a:endParaRPr>
                    </a:p>
                  </a:txBody>
                  <a:tcPr/>
                </a:tc>
                <a:tc>
                  <a:txBody>
                    <a:bodyPr/>
                    <a:lstStyle/>
                    <a:p>
                      <a:r>
                        <a:rPr lang="en-US" sz="1400" kern="1200" dirty="0">
                          <a:solidFill>
                            <a:schemeClr val="dk1"/>
                          </a:solidFill>
                          <a:effectLst/>
                          <a:latin typeface="Candara" pitchFamily="34" charset="0"/>
                          <a:ea typeface="+mn-ea"/>
                          <a:cs typeface="+mn-cs"/>
                        </a:rPr>
                        <a:t>Director</a:t>
                      </a:r>
                      <a:endParaRPr lang="en-US" sz="1400" dirty="0">
                        <a:latin typeface="Candara" pitchFamily="34" charset="0"/>
                      </a:endParaRPr>
                    </a:p>
                  </a:txBody>
                  <a:tcPr/>
                </a:tc>
                <a:extLst>
                  <a:ext uri="{0D108BD9-81ED-4DB2-BD59-A6C34878D82A}">
                    <a16:rowId xmlns:a16="http://schemas.microsoft.com/office/drawing/2014/main" val="10003"/>
                  </a:ext>
                </a:extLst>
              </a:tr>
              <a:tr h="277091">
                <a:tc>
                  <a:txBody>
                    <a:bodyPr/>
                    <a:lstStyle/>
                    <a:p>
                      <a:r>
                        <a:rPr lang="en-US" sz="1400" kern="1200" dirty="0">
                          <a:solidFill>
                            <a:schemeClr val="dk1"/>
                          </a:solidFill>
                          <a:effectLst/>
                          <a:latin typeface="Candara" pitchFamily="34" charset="0"/>
                          <a:ea typeface="+mn-ea"/>
                          <a:cs typeface="+mn-cs"/>
                        </a:rPr>
                        <a:t>Muhammad </a:t>
                      </a:r>
                      <a:r>
                        <a:rPr lang="en-US" sz="1400" kern="1200" dirty="0" err="1">
                          <a:solidFill>
                            <a:schemeClr val="dk1"/>
                          </a:solidFill>
                          <a:effectLst/>
                          <a:latin typeface="Candara" pitchFamily="34" charset="0"/>
                          <a:ea typeface="+mn-ea"/>
                          <a:cs typeface="+mn-cs"/>
                        </a:rPr>
                        <a:t>Hyder</a:t>
                      </a:r>
                      <a:r>
                        <a:rPr lang="en-US" sz="1400" kern="1200" dirty="0">
                          <a:solidFill>
                            <a:schemeClr val="dk1"/>
                          </a:solidFill>
                          <a:effectLst/>
                          <a:latin typeface="Candara" pitchFamily="34" charset="0"/>
                          <a:ea typeface="+mn-ea"/>
                          <a:cs typeface="+mn-cs"/>
                        </a:rPr>
                        <a:t> Habib</a:t>
                      </a:r>
                      <a:endParaRPr lang="en-US" sz="1400" dirty="0">
                        <a:latin typeface="Candara" pitchFamily="34" charset="0"/>
                      </a:endParaRPr>
                    </a:p>
                  </a:txBody>
                  <a:tcPr/>
                </a:tc>
                <a:tc>
                  <a:txBody>
                    <a:bodyPr/>
                    <a:lstStyle/>
                    <a:p>
                      <a:r>
                        <a:rPr lang="en-US" sz="1400" kern="1200" dirty="0">
                          <a:solidFill>
                            <a:schemeClr val="dk1"/>
                          </a:solidFill>
                          <a:effectLst/>
                          <a:latin typeface="Candara" pitchFamily="34" charset="0"/>
                          <a:ea typeface="+mn-ea"/>
                          <a:cs typeface="+mn-cs"/>
                        </a:rPr>
                        <a:t>Director</a:t>
                      </a:r>
                      <a:endParaRPr lang="en-US" sz="1400" dirty="0">
                        <a:latin typeface="Candara" pitchFamily="34" charset="0"/>
                      </a:endParaRPr>
                    </a:p>
                  </a:txBody>
                  <a:tcPr/>
                </a:tc>
                <a:extLst>
                  <a:ext uri="{0D108BD9-81ED-4DB2-BD59-A6C34878D82A}">
                    <a16:rowId xmlns:a16="http://schemas.microsoft.com/office/drawing/2014/main" val="10004"/>
                  </a:ext>
                </a:extLst>
              </a:tr>
              <a:tr h="277091">
                <a:tc>
                  <a:txBody>
                    <a:bodyPr/>
                    <a:lstStyle/>
                    <a:p>
                      <a:r>
                        <a:rPr lang="en-US" sz="1400" kern="1200" dirty="0" err="1">
                          <a:solidFill>
                            <a:schemeClr val="dk1"/>
                          </a:solidFill>
                          <a:effectLst/>
                          <a:latin typeface="Candara" pitchFamily="34" charset="0"/>
                          <a:ea typeface="+mn-ea"/>
                          <a:cs typeface="+mn-cs"/>
                        </a:rPr>
                        <a:t>Qumail</a:t>
                      </a:r>
                      <a:r>
                        <a:rPr lang="en-US" sz="1400" kern="1200" dirty="0">
                          <a:solidFill>
                            <a:schemeClr val="dk1"/>
                          </a:solidFill>
                          <a:effectLst/>
                          <a:latin typeface="Candara" pitchFamily="34" charset="0"/>
                          <a:ea typeface="+mn-ea"/>
                          <a:cs typeface="+mn-cs"/>
                        </a:rPr>
                        <a:t> R. Habib</a:t>
                      </a:r>
                      <a:endParaRPr lang="en-US" sz="1400" dirty="0">
                        <a:latin typeface="Candara" pitchFamily="34" charset="0"/>
                      </a:endParaRPr>
                    </a:p>
                  </a:txBody>
                  <a:tcPr/>
                </a:tc>
                <a:tc>
                  <a:txBody>
                    <a:bodyPr/>
                    <a:lstStyle/>
                    <a:p>
                      <a:r>
                        <a:rPr lang="en-US" sz="1400" kern="1200" dirty="0">
                          <a:solidFill>
                            <a:schemeClr val="dk1"/>
                          </a:solidFill>
                          <a:effectLst/>
                          <a:latin typeface="Candara" pitchFamily="34" charset="0"/>
                          <a:ea typeface="+mn-ea"/>
                          <a:cs typeface="+mn-cs"/>
                        </a:rPr>
                        <a:t>Director</a:t>
                      </a:r>
                      <a:endParaRPr lang="en-US" sz="1400" dirty="0">
                        <a:latin typeface="Candara" pitchFamily="34" charset="0"/>
                      </a:endParaRPr>
                    </a:p>
                  </a:txBody>
                  <a:tcPr/>
                </a:tc>
                <a:extLst>
                  <a:ext uri="{0D108BD9-81ED-4DB2-BD59-A6C34878D82A}">
                    <a16:rowId xmlns:a16="http://schemas.microsoft.com/office/drawing/2014/main" val="10005"/>
                  </a:ext>
                </a:extLst>
              </a:tr>
              <a:tr h="277091">
                <a:tc>
                  <a:txBody>
                    <a:bodyPr/>
                    <a:lstStyle/>
                    <a:p>
                      <a:r>
                        <a:rPr lang="en-US" sz="1400" kern="1200" dirty="0" err="1">
                          <a:solidFill>
                            <a:schemeClr val="dk1"/>
                          </a:solidFill>
                          <a:effectLst/>
                          <a:latin typeface="Candara" pitchFamily="34" charset="0"/>
                          <a:ea typeface="+mn-ea"/>
                          <a:cs typeface="+mn-cs"/>
                        </a:rPr>
                        <a:t>Aun</a:t>
                      </a:r>
                      <a:r>
                        <a:rPr lang="en-US" sz="1400" kern="1200" dirty="0">
                          <a:solidFill>
                            <a:schemeClr val="dk1"/>
                          </a:solidFill>
                          <a:effectLst/>
                          <a:latin typeface="Candara" pitchFamily="34" charset="0"/>
                          <a:ea typeface="+mn-ea"/>
                          <a:cs typeface="+mn-cs"/>
                        </a:rPr>
                        <a:t> Mohammad A. Habib</a:t>
                      </a:r>
                      <a:endParaRPr lang="en-US" sz="1400" dirty="0">
                        <a:latin typeface="Candara" pitchFamily="34" charset="0"/>
                      </a:endParaRPr>
                    </a:p>
                  </a:txBody>
                  <a:tcPr/>
                </a:tc>
                <a:tc>
                  <a:txBody>
                    <a:bodyPr/>
                    <a:lstStyle/>
                    <a:p>
                      <a:r>
                        <a:rPr lang="en-US" sz="1400" kern="1200" dirty="0">
                          <a:solidFill>
                            <a:schemeClr val="dk1"/>
                          </a:solidFill>
                          <a:effectLst/>
                          <a:latin typeface="Candara" pitchFamily="34" charset="0"/>
                          <a:ea typeface="+mn-ea"/>
                          <a:cs typeface="+mn-cs"/>
                        </a:rPr>
                        <a:t>Executive Director</a:t>
                      </a:r>
                      <a:endParaRPr lang="en-US" sz="1400" dirty="0">
                        <a:latin typeface="Candara" pitchFamily="34" charset="0"/>
                      </a:endParaRPr>
                    </a:p>
                  </a:txBody>
                  <a:tcPr/>
                </a:tc>
                <a:extLst>
                  <a:ext uri="{0D108BD9-81ED-4DB2-BD59-A6C34878D82A}">
                    <a16:rowId xmlns:a16="http://schemas.microsoft.com/office/drawing/2014/main" val="10006"/>
                  </a:ext>
                </a:extLst>
              </a:tr>
              <a:tr h="277091">
                <a:tc>
                  <a:txBody>
                    <a:bodyPr/>
                    <a:lstStyle/>
                    <a:p>
                      <a:r>
                        <a:rPr lang="en-US" sz="1400" kern="1200" dirty="0" err="1">
                          <a:solidFill>
                            <a:schemeClr val="dk1"/>
                          </a:solidFill>
                          <a:effectLst/>
                          <a:latin typeface="Candara" pitchFamily="34" charset="0"/>
                          <a:ea typeface="+mn-ea"/>
                          <a:cs typeface="+mn-cs"/>
                        </a:rPr>
                        <a:t>Shahid</a:t>
                      </a:r>
                      <a:r>
                        <a:rPr lang="en-US" sz="1400" kern="1200" dirty="0">
                          <a:solidFill>
                            <a:schemeClr val="dk1"/>
                          </a:solidFill>
                          <a:effectLst/>
                          <a:latin typeface="Candara" pitchFamily="34" charset="0"/>
                          <a:ea typeface="+mn-ea"/>
                          <a:cs typeface="+mn-cs"/>
                        </a:rPr>
                        <a:t> </a:t>
                      </a:r>
                      <a:r>
                        <a:rPr lang="en-US" sz="1400" kern="1200" dirty="0" err="1">
                          <a:solidFill>
                            <a:schemeClr val="dk1"/>
                          </a:solidFill>
                          <a:effectLst/>
                          <a:latin typeface="Candara" pitchFamily="34" charset="0"/>
                          <a:ea typeface="+mn-ea"/>
                          <a:cs typeface="+mn-cs"/>
                        </a:rPr>
                        <a:t>Ghaffar</a:t>
                      </a:r>
                      <a:endParaRPr lang="en-US" sz="1400" dirty="0">
                        <a:latin typeface="Candara" pitchFamily="34" charset="0"/>
                      </a:endParaRPr>
                    </a:p>
                  </a:txBody>
                  <a:tcPr/>
                </a:tc>
                <a:tc>
                  <a:txBody>
                    <a:bodyPr/>
                    <a:lstStyle/>
                    <a:p>
                      <a:r>
                        <a:rPr lang="en-US" sz="1400" kern="1200" dirty="0">
                          <a:solidFill>
                            <a:schemeClr val="dk1"/>
                          </a:solidFill>
                          <a:effectLst/>
                          <a:latin typeface="Candara" pitchFamily="34" charset="0"/>
                          <a:ea typeface="+mn-ea"/>
                          <a:cs typeface="+mn-cs"/>
                        </a:rPr>
                        <a:t>Director</a:t>
                      </a:r>
                      <a:endParaRPr lang="en-US" sz="1400" dirty="0">
                        <a:latin typeface="Candara" pitchFamily="34" charset="0"/>
                      </a:endParaRPr>
                    </a:p>
                  </a:txBody>
                  <a:tcPr/>
                </a:tc>
                <a:extLst>
                  <a:ext uri="{0D108BD9-81ED-4DB2-BD59-A6C34878D82A}">
                    <a16:rowId xmlns:a16="http://schemas.microsoft.com/office/drawing/2014/main" val="10007"/>
                  </a:ext>
                </a:extLst>
              </a:tr>
              <a:tr h="277091">
                <a:tc>
                  <a:txBody>
                    <a:bodyPr/>
                    <a:lstStyle/>
                    <a:p>
                      <a:r>
                        <a:rPr lang="en-US" sz="1400" dirty="0">
                          <a:latin typeface="Candara" pitchFamily="34" charset="0"/>
                        </a:rPr>
                        <a:t>Ali </a:t>
                      </a:r>
                      <a:r>
                        <a:rPr lang="en-US" sz="1400" dirty="0" err="1">
                          <a:latin typeface="Candara" pitchFamily="34" charset="0"/>
                        </a:rPr>
                        <a:t>Fadoo</a:t>
                      </a:r>
                      <a:endParaRPr lang="en-US" sz="1400" dirty="0">
                        <a:latin typeface="Candara" pitchFamily="34" charset="0"/>
                      </a:endParaRPr>
                    </a:p>
                  </a:txBody>
                  <a:tcPr/>
                </a:tc>
                <a:tc>
                  <a:txBody>
                    <a:bodyPr/>
                    <a:lstStyle/>
                    <a:p>
                      <a:r>
                        <a:rPr lang="en-US" sz="1400" kern="1200" dirty="0">
                          <a:solidFill>
                            <a:schemeClr val="dk1"/>
                          </a:solidFill>
                          <a:effectLst/>
                          <a:latin typeface="Candara" pitchFamily="34" charset="0"/>
                          <a:ea typeface="+mn-ea"/>
                          <a:cs typeface="+mn-cs"/>
                        </a:rPr>
                        <a:t>Director</a:t>
                      </a:r>
                      <a:endParaRPr lang="en-US" sz="1400" dirty="0">
                        <a:latin typeface="Candara" pitchFamily="34" charset="0"/>
                      </a:endParaRPr>
                    </a:p>
                  </a:txBody>
                  <a:tcPr/>
                </a:tc>
                <a:extLst>
                  <a:ext uri="{0D108BD9-81ED-4DB2-BD59-A6C34878D82A}">
                    <a16:rowId xmlns:a16="http://schemas.microsoft.com/office/drawing/2014/main" val="10008"/>
                  </a:ext>
                </a:extLst>
              </a:tr>
              <a:tr h="277091">
                <a:tc>
                  <a:txBody>
                    <a:bodyPr/>
                    <a:lstStyle/>
                    <a:p>
                      <a:r>
                        <a:rPr lang="en-US" sz="1400" dirty="0" err="1">
                          <a:latin typeface="Candara" pitchFamily="34" charset="0"/>
                        </a:rPr>
                        <a:t>Maleeha</a:t>
                      </a:r>
                      <a:r>
                        <a:rPr lang="en-US" sz="1400" dirty="0">
                          <a:latin typeface="Candara" pitchFamily="34" charset="0"/>
                        </a:rPr>
                        <a:t> </a:t>
                      </a:r>
                      <a:r>
                        <a:rPr lang="en-US" sz="1400" dirty="0" err="1">
                          <a:latin typeface="Candara" pitchFamily="34" charset="0"/>
                        </a:rPr>
                        <a:t>Humayun</a:t>
                      </a:r>
                      <a:r>
                        <a:rPr lang="en-US" sz="1400" dirty="0">
                          <a:latin typeface="Candara" pitchFamily="34" charset="0"/>
                        </a:rPr>
                        <a:t> </a:t>
                      </a:r>
                      <a:r>
                        <a:rPr lang="en-US" sz="1400" dirty="0" err="1">
                          <a:latin typeface="Candara" pitchFamily="34" charset="0"/>
                        </a:rPr>
                        <a:t>Bangash</a:t>
                      </a:r>
                      <a:endParaRPr lang="en-US" sz="1400" dirty="0">
                        <a:latin typeface="Candara" pitchFamily="34" charset="0"/>
                      </a:endParaRPr>
                    </a:p>
                  </a:txBody>
                  <a:tcPr/>
                </a:tc>
                <a:tc>
                  <a:txBody>
                    <a:bodyPr/>
                    <a:lstStyle/>
                    <a:p>
                      <a:r>
                        <a:rPr lang="en-US" sz="1400" kern="1200" dirty="0">
                          <a:solidFill>
                            <a:schemeClr val="dk1"/>
                          </a:solidFill>
                          <a:effectLst/>
                          <a:latin typeface="Candara" pitchFamily="34" charset="0"/>
                          <a:ea typeface="+mn-ea"/>
                          <a:cs typeface="+mn-cs"/>
                        </a:rPr>
                        <a:t>Director</a:t>
                      </a:r>
                      <a:endParaRPr lang="en-US" sz="1400" dirty="0">
                        <a:latin typeface="Candara" pitchFamily="34" charset="0"/>
                      </a:endParaRPr>
                    </a:p>
                  </a:txBody>
                  <a:tcPr/>
                </a:tc>
                <a:extLst>
                  <a:ext uri="{0D108BD9-81ED-4DB2-BD59-A6C34878D82A}">
                    <a16:rowId xmlns:a16="http://schemas.microsoft.com/office/drawing/2014/main" val="10009"/>
                  </a:ext>
                </a:extLst>
              </a:tr>
              <a:tr h="277091">
                <a:tc>
                  <a:txBody>
                    <a:bodyPr/>
                    <a:lstStyle/>
                    <a:p>
                      <a:r>
                        <a:rPr lang="en-US" sz="1400" kern="1200" dirty="0" err="1">
                          <a:solidFill>
                            <a:schemeClr val="dk1"/>
                          </a:solidFill>
                          <a:effectLst/>
                          <a:latin typeface="Candara" pitchFamily="34" charset="0"/>
                          <a:ea typeface="+mn-ea"/>
                          <a:cs typeface="+mn-cs"/>
                        </a:rPr>
                        <a:t>Shabbir</a:t>
                      </a:r>
                      <a:r>
                        <a:rPr lang="en-US" sz="1400" kern="1200" dirty="0">
                          <a:solidFill>
                            <a:schemeClr val="dk1"/>
                          </a:solidFill>
                          <a:effectLst/>
                          <a:latin typeface="Candara" pitchFamily="34" charset="0"/>
                          <a:ea typeface="+mn-ea"/>
                          <a:cs typeface="+mn-cs"/>
                        </a:rPr>
                        <a:t> </a:t>
                      </a:r>
                      <a:r>
                        <a:rPr lang="en-US" sz="1400" kern="1200" dirty="0" err="1">
                          <a:solidFill>
                            <a:schemeClr val="dk1"/>
                          </a:solidFill>
                          <a:effectLst/>
                          <a:latin typeface="Candara" pitchFamily="34" charset="0"/>
                          <a:ea typeface="+mn-ea"/>
                          <a:cs typeface="+mn-cs"/>
                        </a:rPr>
                        <a:t>Gulamali</a:t>
                      </a:r>
                      <a:endParaRPr lang="en-US" sz="1400" dirty="0">
                        <a:latin typeface="Candara" pitchFamily="34" charset="0"/>
                      </a:endParaRPr>
                    </a:p>
                  </a:txBody>
                  <a:tcPr/>
                </a:tc>
                <a:tc>
                  <a:txBody>
                    <a:bodyPr/>
                    <a:lstStyle/>
                    <a:p>
                      <a:r>
                        <a:rPr lang="en-US" sz="1400" kern="1200" dirty="0">
                          <a:solidFill>
                            <a:schemeClr val="dk1"/>
                          </a:solidFill>
                          <a:effectLst/>
                          <a:latin typeface="Candara" pitchFamily="34" charset="0"/>
                          <a:ea typeface="+mn-ea"/>
                          <a:cs typeface="+mn-cs"/>
                        </a:rPr>
                        <a:t>Chief Executive</a:t>
                      </a:r>
                      <a:endParaRPr lang="en-US" sz="1400" dirty="0">
                        <a:latin typeface="Candara" pitchFamily="34" charset="0"/>
                      </a:endParaRPr>
                    </a:p>
                  </a:txBody>
                  <a:tcPr/>
                </a:tc>
                <a:extLst>
                  <a:ext uri="{0D108BD9-81ED-4DB2-BD59-A6C34878D82A}">
                    <a16:rowId xmlns:a16="http://schemas.microsoft.com/office/drawing/2014/main" val="10010"/>
                  </a:ext>
                </a:extLst>
              </a:tr>
              <a:tr h="277091">
                <a:tc>
                  <a:txBody>
                    <a:bodyPr/>
                    <a:lstStyle/>
                    <a:p>
                      <a:r>
                        <a:rPr lang="en-US" sz="1400" kern="1200" dirty="0" err="1">
                          <a:solidFill>
                            <a:schemeClr val="dk1"/>
                          </a:solidFill>
                          <a:effectLst/>
                          <a:latin typeface="Candara" pitchFamily="34" charset="0"/>
                          <a:ea typeface="+mn-ea"/>
                          <a:cs typeface="+mn-cs"/>
                        </a:rPr>
                        <a:t>Murtaza</a:t>
                      </a:r>
                      <a:r>
                        <a:rPr lang="en-US" sz="1400" kern="1200" dirty="0">
                          <a:solidFill>
                            <a:schemeClr val="dk1"/>
                          </a:solidFill>
                          <a:effectLst/>
                          <a:latin typeface="Candara" pitchFamily="34" charset="0"/>
                          <a:ea typeface="+mn-ea"/>
                          <a:cs typeface="+mn-cs"/>
                        </a:rPr>
                        <a:t> </a:t>
                      </a:r>
                      <a:r>
                        <a:rPr lang="en-US" sz="1400" kern="1200" dirty="0" err="1">
                          <a:solidFill>
                            <a:schemeClr val="dk1"/>
                          </a:solidFill>
                          <a:effectLst/>
                          <a:latin typeface="Candara" pitchFamily="34" charset="0"/>
                          <a:ea typeface="+mn-ea"/>
                          <a:cs typeface="+mn-cs"/>
                        </a:rPr>
                        <a:t>Hussain</a:t>
                      </a:r>
                      <a:endParaRPr lang="en-US" sz="1400" dirty="0">
                        <a:latin typeface="Candara" pitchFamily="34" charset="0"/>
                      </a:endParaRPr>
                    </a:p>
                  </a:txBody>
                  <a:tcPr/>
                </a:tc>
                <a:tc>
                  <a:txBody>
                    <a:bodyPr/>
                    <a:lstStyle/>
                    <a:p>
                      <a:r>
                        <a:rPr lang="en-US" sz="1400" kern="1200" dirty="0">
                          <a:solidFill>
                            <a:schemeClr val="dk1"/>
                          </a:solidFill>
                          <a:effectLst/>
                          <a:latin typeface="Candara" pitchFamily="34" charset="0"/>
                          <a:ea typeface="+mn-ea"/>
                          <a:cs typeface="+mn-cs"/>
                        </a:rPr>
                        <a:t>Chief Financial Officer</a:t>
                      </a:r>
                      <a:endParaRPr lang="en-US" sz="1400" dirty="0">
                        <a:latin typeface="Candara" pitchFamily="34" charset="0"/>
                      </a:endParaRPr>
                    </a:p>
                  </a:txBody>
                  <a:tcPr/>
                </a:tc>
                <a:extLst>
                  <a:ext uri="{0D108BD9-81ED-4DB2-BD59-A6C34878D82A}">
                    <a16:rowId xmlns:a16="http://schemas.microsoft.com/office/drawing/2014/main" val="10011"/>
                  </a:ext>
                </a:extLst>
              </a:tr>
              <a:tr h="277091">
                <a:tc>
                  <a:txBody>
                    <a:bodyPr/>
                    <a:lstStyle/>
                    <a:p>
                      <a:r>
                        <a:rPr lang="en-US" sz="1400" kern="1200" dirty="0">
                          <a:solidFill>
                            <a:schemeClr val="dk1"/>
                          </a:solidFill>
                          <a:effectLst/>
                          <a:latin typeface="Candara" pitchFamily="34" charset="0"/>
                          <a:ea typeface="+mn-ea"/>
                          <a:cs typeface="+mn-cs"/>
                        </a:rPr>
                        <a:t>Muhammad </a:t>
                      </a:r>
                      <a:r>
                        <a:rPr lang="en-US" sz="1400" kern="1200" dirty="0" err="1">
                          <a:solidFill>
                            <a:schemeClr val="dk1"/>
                          </a:solidFill>
                          <a:effectLst/>
                          <a:latin typeface="Candara" pitchFamily="34" charset="0"/>
                          <a:ea typeface="+mn-ea"/>
                          <a:cs typeface="+mn-cs"/>
                        </a:rPr>
                        <a:t>Maaz</a:t>
                      </a:r>
                      <a:r>
                        <a:rPr lang="en-US" sz="1400" kern="1200" dirty="0">
                          <a:solidFill>
                            <a:schemeClr val="dk1"/>
                          </a:solidFill>
                          <a:effectLst/>
                          <a:latin typeface="Candara" pitchFamily="34" charset="0"/>
                          <a:ea typeface="+mn-ea"/>
                          <a:cs typeface="+mn-cs"/>
                        </a:rPr>
                        <a:t> Akbar</a:t>
                      </a:r>
                      <a:endParaRPr lang="en-US" sz="1400" dirty="0">
                        <a:latin typeface="Candara" pitchFamily="34" charset="0"/>
                      </a:endParaRPr>
                    </a:p>
                  </a:txBody>
                  <a:tcPr/>
                </a:tc>
                <a:tc>
                  <a:txBody>
                    <a:bodyPr/>
                    <a:lstStyle/>
                    <a:p>
                      <a:r>
                        <a:rPr lang="en-US" sz="1400" kern="1200" dirty="0">
                          <a:solidFill>
                            <a:schemeClr val="dk1"/>
                          </a:solidFill>
                          <a:effectLst/>
                          <a:latin typeface="Candara" pitchFamily="34" charset="0"/>
                          <a:ea typeface="+mn-ea"/>
                          <a:cs typeface="+mn-cs"/>
                        </a:rPr>
                        <a:t>Company Secretary </a:t>
                      </a:r>
                      <a:endParaRPr lang="en-US" sz="1400" dirty="0">
                        <a:latin typeface="Candara" pitchFamily="34" charset="0"/>
                      </a:endParaRPr>
                    </a:p>
                  </a:txBody>
                  <a:tcPr/>
                </a:tc>
                <a:extLst>
                  <a:ext uri="{0D108BD9-81ED-4DB2-BD59-A6C34878D82A}">
                    <a16:rowId xmlns:a16="http://schemas.microsoft.com/office/drawing/2014/main" val="10012"/>
                  </a:ext>
                </a:extLst>
              </a:tr>
              <a:tr h="277091">
                <a:tc gridSpan="2">
                  <a:txBody>
                    <a:bodyPr/>
                    <a:lstStyle/>
                    <a:p>
                      <a:r>
                        <a:rPr lang="en-US" sz="1400" b="1" dirty="0">
                          <a:solidFill>
                            <a:schemeClr val="bg1"/>
                          </a:solidFill>
                          <a:latin typeface="Candara" pitchFamily="34" charset="0"/>
                        </a:rPr>
                        <a:t>Audit</a:t>
                      </a:r>
                      <a:r>
                        <a:rPr lang="en-US" sz="1400" b="1" baseline="0" dirty="0">
                          <a:solidFill>
                            <a:schemeClr val="bg1"/>
                          </a:solidFill>
                          <a:latin typeface="Candara" pitchFamily="34" charset="0"/>
                        </a:rPr>
                        <a:t> Committee</a:t>
                      </a:r>
                      <a:endParaRPr lang="en-US" sz="1400" b="1" dirty="0">
                        <a:solidFill>
                          <a:schemeClr val="bg1"/>
                        </a:solidFill>
                        <a:latin typeface="Candara" pitchFamily="34" charset="0"/>
                      </a:endParaRPr>
                    </a:p>
                  </a:txBody>
                  <a:tcPr>
                    <a:solidFill>
                      <a:srgbClr val="00B050"/>
                    </a:solidFill>
                  </a:tcPr>
                </a:tc>
                <a:tc hMerge="1">
                  <a:txBody>
                    <a:bodyPr/>
                    <a:lstStyle/>
                    <a:p>
                      <a:endParaRPr lang="en-US" sz="1200" dirty="0"/>
                    </a:p>
                  </a:txBody>
                  <a:tcPr/>
                </a:tc>
                <a:extLst>
                  <a:ext uri="{0D108BD9-81ED-4DB2-BD59-A6C34878D82A}">
                    <a16:rowId xmlns:a16="http://schemas.microsoft.com/office/drawing/2014/main" val="10013"/>
                  </a:ext>
                </a:extLst>
              </a:tr>
              <a:tr h="277091">
                <a:tc>
                  <a:txBody>
                    <a:bodyPr/>
                    <a:lstStyle/>
                    <a:p>
                      <a:r>
                        <a:rPr lang="en-US" sz="1400" kern="1200" dirty="0" err="1">
                          <a:solidFill>
                            <a:schemeClr val="dk1"/>
                          </a:solidFill>
                          <a:effectLst/>
                          <a:latin typeface="Candara" pitchFamily="34" charset="0"/>
                          <a:ea typeface="+mn-ea"/>
                          <a:cs typeface="+mn-cs"/>
                        </a:rPr>
                        <a:t>Shahid</a:t>
                      </a:r>
                      <a:r>
                        <a:rPr lang="en-US" sz="1400" kern="1200" dirty="0">
                          <a:solidFill>
                            <a:schemeClr val="dk1"/>
                          </a:solidFill>
                          <a:effectLst/>
                          <a:latin typeface="Candara" pitchFamily="34" charset="0"/>
                          <a:ea typeface="+mn-ea"/>
                          <a:cs typeface="+mn-cs"/>
                        </a:rPr>
                        <a:t> </a:t>
                      </a:r>
                      <a:r>
                        <a:rPr lang="en-US" sz="1400" kern="1200" dirty="0" err="1">
                          <a:solidFill>
                            <a:schemeClr val="dk1"/>
                          </a:solidFill>
                          <a:effectLst/>
                          <a:latin typeface="Candara" pitchFamily="34" charset="0"/>
                          <a:ea typeface="+mn-ea"/>
                          <a:cs typeface="+mn-cs"/>
                        </a:rPr>
                        <a:t>Ghaffar</a:t>
                      </a:r>
                      <a:r>
                        <a:rPr lang="en-US" sz="1400" kern="1200" dirty="0">
                          <a:solidFill>
                            <a:schemeClr val="dk1"/>
                          </a:solidFill>
                          <a:effectLst/>
                          <a:latin typeface="Candara" pitchFamily="34" charset="0"/>
                          <a:ea typeface="+mn-ea"/>
                          <a:cs typeface="+mn-cs"/>
                        </a:rPr>
                        <a:t> </a:t>
                      </a:r>
                      <a:endParaRPr lang="en-US" sz="1400" dirty="0">
                        <a:latin typeface="Candara" pitchFamily="34" charset="0"/>
                      </a:endParaRPr>
                    </a:p>
                  </a:txBody>
                  <a:tcPr/>
                </a:tc>
                <a:tc>
                  <a:txBody>
                    <a:bodyPr/>
                    <a:lstStyle/>
                    <a:p>
                      <a:r>
                        <a:rPr lang="en-US" sz="1400" dirty="0">
                          <a:latin typeface="Candara" pitchFamily="34" charset="0"/>
                        </a:rPr>
                        <a:t>Chairman</a:t>
                      </a:r>
                    </a:p>
                  </a:txBody>
                  <a:tcPr/>
                </a:tc>
                <a:extLst>
                  <a:ext uri="{0D108BD9-81ED-4DB2-BD59-A6C34878D82A}">
                    <a16:rowId xmlns:a16="http://schemas.microsoft.com/office/drawing/2014/main" val="10014"/>
                  </a:ext>
                </a:extLst>
              </a:tr>
              <a:tr h="277091">
                <a:tc>
                  <a:txBody>
                    <a:bodyPr/>
                    <a:lstStyle/>
                    <a:p>
                      <a:r>
                        <a:rPr lang="en-US" sz="1400" kern="1200" dirty="0" err="1">
                          <a:solidFill>
                            <a:schemeClr val="dk1"/>
                          </a:solidFill>
                          <a:effectLst/>
                          <a:latin typeface="Candara" pitchFamily="34" charset="0"/>
                          <a:ea typeface="+mn-ea"/>
                          <a:cs typeface="+mn-cs"/>
                        </a:rPr>
                        <a:t>Mansoor</a:t>
                      </a:r>
                      <a:r>
                        <a:rPr lang="en-US" sz="1400" kern="1200" dirty="0">
                          <a:solidFill>
                            <a:schemeClr val="dk1"/>
                          </a:solidFill>
                          <a:effectLst/>
                          <a:latin typeface="Candara" pitchFamily="34" charset="0"/>
                          <a:ea typeface="+mn-ea"/>
                          <a:cs typeface="+mn-cs"/>
                        </a:rPr>
                        <a:t> G. Habib </a:t>
                      </a:r>
                      <a:endParaRPr lang="en-US" sz="1400" dirty="0">
                        <a:latin typeface="Candara" pitchFamily="34" charset="0"/>
                      </a:endParaRPr>
                    </a:p>
                  </a:txBody>
                  <a:tcPr/>
                </a:tc>
                <a:tc>
                  <a:txBody>
                    <a:bodyPr/>
                    <a:lstStyle/>
                    <a:p>
                      <a:r>
                        <a:rPr lang="en-US" sz="1400" dirty="0">
                          <a:latin typeface="Candara" pitchFamily="34" charset="0"/>
                        </a:rPr>
                        <a:t>Member</a:t>
                      </a:r>
                    </a:p>
                  </a:txBody>
                  <a:tcPr/>
                </a:tc>
                <a:extLst>
                  <a:ext uri="{0D108BD9-81ED-4DB2-BD59-A6C34878D82A}">
                    <a16:rowId xmlns:a16="http://schemas.microsoft.com/office/drawing/2014/main" val="10015"/>
                  </a:ext>
                </a:extLst>
              </a:tr>
              <a:tr h="277091">
                <a:tc>
                  <a:txBody>
                    <a:bodyPr/>
                    <a:lstStyle/>
                    <a:p>
                      <a:r>
                        <a:rPr lang="en-US" sz="1400" kern="1200" dirty="0" err="1">
                          <a:solidFill>
                            <a:schemeClr val="dk1"/>
                          </a:solidFill>
                          <a:effectLst/>
                          <a:latin typeface="Candara" pitchFamily="34" charset="0"/>
                          <a:ea typeface="+mn-ea"/>
                          <a:cs typeface="+mn-cs"/>
                        </a:rPr>
                        <a:t>Qumail</a:t>
                      </a:r>
                      <a:r>
                        <a:rPr lang="en-US" sz="1400" kern="1200" dirty="0">
                          <a:solidFill>
                            <a:schemeClr val="dk1"/>
                          </a:solidFill>
                          <a:effectLst/>
                          <a:latin typeface="Candara" pitchFamily="34" charset="0"/>
                          <a:ea typeface="+mn-ea"/>
                          <a:cs typeface="+mn-cs"/>
                        </a:rPr>
                        <a:t> R. Habib</a:t>
                      </a:r>
                      <a:endParaRPr lang="en-US" sz="1400" dirty="0">
                        <a:latin typeface="Candara" pitchFamily="34" charset="0"/>
                      </a:endParaRPr>
                    </a:p>
                  </a:txBody>
                  <a:tcPr/>
                </a:tc>
                <a:tc>
                  <a:txBody>
                    <a:bodyPr/>
                    <a:lstStyle/>
                    <a:p>
                      <a:r>
                        <a:rPr lang="en-US" sz="1400" dirty="0">
                          <a:latin typeface="Candara" pitchFamily="34" charset="0"/>
                        </a:rPr>
                        <a:t>Member</a:t>
                      </a:r>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966636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itchFamily="34" charset="0"/>
              </a:rPr>
              <a:t>Management Information</a:t>
            </a:r>
          </a:p>
        </p:txBody>
      </p:sp>
      <p:sp>
        <p:nvSpPr>
          <p:cNvPr id="4" name="Footer Placeholder 3"/>
          <p:cNvSpPr>
            <a:spLocks noGrp="1"/>
          </p:cNvSpPr>
          <p:nvPr>
            <p:ph type="ftr" sz="quarter" idx="11"/>
          </p:nvPr>
        </p:nvSpPr>
        <p:spPr/>
        <p:txBody>
          <a:bodyPr/>
          <a:lstStyle/>
          <a:p>
            <a:r>
              <a:rPr lang="en-US" dirty="0"/>
              <a:t>Habib Insurance</a:t>
            </a:r>
          </a:p>
        </p:txBody>
      </p:sp>
      <p:graphicFrame>
        <p:nvGraphicFramePr>
          <p:cNvPr id="6" name="Content Placeholder 5"/>
          <p:cNvGraphicFramePr>
            <a:graphicFrameLocks/>
          </p:cNvGraphicFramePr>
          <p:nvPr>
            <p:extLst>
              <p:ext uri="{D42A27DB-BD31-4B8C-83A1-F6EECF244321}">
                <p14:modId xmlns:p14="http://schemas.microsoft.com/office/powerpoint/2010/main" val="2097160882"/>
              </p:ext>
            </p:extLst>
          </p:nvPr>
        </p:nvGraphicFramePr>
        <p:xfrm>
          <a:off x="457200" y="1600200"/>
          <a:ext cx="6858000" cy="4267200"/>
        </p:xfrm>
        <a:graphic>
          <a:graphicData uri="http://schemas.openxmlformats.org/drawingml/2006/table">
            <a:tbl>
              <a:tblPr firstRow="1" bandRow="1">
                <a:tableStyleId>{F5AB1C69-6EDB-4FF4-983F-18BD219EF322}</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277091">
                <a:tc gridSpan="2">
                  <a:txBody>
                    <a:bodyPr/>
                    <a:lstStyle/>
                    <a:p>
                      <a:r>
                        <a:rPr lang="en-US" sz="1400" b="1" kern="1200" dirty="0">
                          <a:solidFill>
                            <a:schemeClr val="lt1"/>
                          </a:solidFill>
                          <a:effectLst/>
                          <a:latin typeface="Candara" pitchFamily="34" charset="0"/>
                          <a:ea typeface="+mn-ea"/>
                          <a:cs typeface="+mn-cs"/>
                        </a:rPr>
                        <a:t>Ethics, Nomination, Human Resource &amp; Remuneration Committee</a:t>
                      </a:r>
                      <a:endParaRPr lang="en-US" sz="1400" dirty="0">
                        <a:latin typeface="Candara" pitchFamily="34" charset="0"/>
                      </a:endParaRPr>
                    </a:p>
                  </a:txBody>
                  <a:tcPr>
                    <a:solidFill>
                      <a:srgbClr val="00B050"/>
                    </a:solidFill>
                  </a:tcPr>
                </a:tc>
                <a:tc hMerge="1">
                  <a:txBody>
                    <a:bodyPr/>
                    <a:lstStyle/>
                    <a:p>
                      <a:endParaRPr lang="en-US" dirty="0"/>
                    </a:p>
                  </a:txBody>
                  <a:tcPr/>
                </a:tc>
                <a:extLst>
                  <a:ext uri="{0D108BD9-81ED-4DB2-BD59-A6C34878D82A}">
                    <a16:rowId xmlns:a16="http://schemas.microsoft.com/office/drawing/2014/main" val="10000"/>
                  </a:ext>
                </a:extLst>
              </a:tr>
              <a:tr h="277091">
                <a:tc>
                  <a:txBody>
                    <a:bodyPr/>
                    <a:lstStyle/>
                    <a:p>
                      <a:r>
                        <a:rPr lang="en-US" sz="1400" kern="1200" dirty="0">
                          <a:solidFill>
                            <a:schemeClr val="dk1"/>
                          </a:solidFill>
                          <a:effectLst/>
                          <a:latin typeface="Candara" pitchFamily="34" charset="0"/>
                          <a:ea typeface="+mn-ea"/>
                          <a:cs typeface="+mn-cs"/>
                        </a:rPr>
                        <a:t>Ali </a:t>
                      </a:r>
                      <a:r>
                        <a:rPr lang="en-US" sz="1400" kern="1200" dirty="0" err="1">
                          <a:solidFill>
                            <a:schemeClr val="dk1"/>
                          </a:solidFill>
                          <a:effectLst/>
                          <a:latin typeface="Candara" pitchFamily="34" charset="0"/>
                          <a:ea typeface="+mn-ea"/>
                          <a:cs typeface="+mn-cs"/>
                        </a:rPr>
                        <a:t>Fadoo</a:t>
                      </a:r>
                      <a:endParaRPr lang="en-US" sz="1400" dirty="0">
                        <a:latin typeface="Candara" pitchFamily="34" charset="0"/>
                      </a:endParaRPr>
                    </a:p>
                  </a:txBody>
                  <a:tcPr/>
                </a:tc>
                <a:tc>
                  <a:txBody>
                    <a:bodyPr/>
                    <a:lstStyle/>
                    <a:p>
                      <a:r>
                        <a:rPr lang="en-US" sz="1400" kern="1200" dirty="0">
                          <a:solidFill>
                            <a:schemeClr val="dk1"/>
                          </a:solidFill>
                          <a:effectLst/>
                          <a:latin typeface="Candara" pitchFamily="34" charset="0"/>
                          <a:ea typeface="+mn-ea"/>
                          <a:cs typeface="+mn-cs"/>
                        </a:rPr>
                        <a:t>Chairman</a:t>
                      </a:r>
                      <a:endParaRPr lang="en-US" sz="1400" dirty="0">
                        <a:latin typeface="Candara" pitchFamily="34" charset="0"/>
                      </a:endParaRPr>
                    </a:p>
                  </a:txBody>
                  <a:tcPr/>
                </a:tc>
                <a:extLst>
                  <a:ext uri="{0D108BD9-81ED-4DB2-BD59-A6C34878D82A}">
                    <a16:rowId xmlns:a16="http://schemas.microsoft.com/office/drawing/2014/main" val="10001"/>
                  </a:ext>
                </a:extLst>
              </a:tr>
              <a:tr h="277091">
                <a:tc>
                  <a:txBody>
                    <a:bodyPr/>
                    <a:lstStyle/>
                    <a:p>
                      <a:r>
                        <a:rPr lang="en-US" sz="1400" kern="1200" dirty="0">
                          <a:solidFill>
                            <a:schemeClr val="dk1"/>
                          </a:solidFill>
                          <a:effectLst/>
                          <a:latin typeface="Candara" pitchFamily="34" charset="0"/>
                          <a:ea typeface="+mn-ea"/>
                          <a:cs typeface="+mn-cs"/>
                        </a:rPr>
                        <a:t>Rafiq M. Habib</a:t>
                      </a:r>
                      <a:endParaRPr lang="en-US" sz="1400" dirty="0">
                        <a:latin typeface="Candara" pitchFamily="34" charset="0"/>
                      </a:endParaRPr>
                    </a:p>
                  </a:txBody>
                  <a:tcPr/>
                </a:tc>
                <a:tc>
                  <a:txBody>
                    <a:bodyPr/>
                    <a:lstStyle/>
                    <a:p>
                      <a:r>
                        <a:rPr lang="en-US" sz="1400" kern="1200" dirty="0">
                          <a:solidFill>
                            <a:schemeClr val="dk1"/>
                          </a:solidFill>
                          <a:effectLst/>
                          <a:latin typeface="Candara" pitchFamily="34" charset="0"/>
                          <a:ea typeface="+mn-ea"/>
                          <a:cs typeface="+mn-cs"/>
                        </a:rPr>
                        <a:t>Member</a:t>
                      </a:r>
                      <a:endParaRPr lang="en-US" sz="1400" dirty="0">
                        <a:latin typeface="Candara" pitchFamily="34" charset="0"/>
                      </a:endParaRPr>
                    </a:p>
                  </a:txBody>
                  <a:tcPr/>
                </a:tc>
                <a:extLst>
                  <a:ext uri="{0D108BD9-81ED-4DB2-BD59-A6C34878D82A}">
                    <a16:rowId xmlns:a16="http://schemas.microsoft.com/office/drawing/2014/main" val="10002"/>
                  </a:ext>
                </a:extLst>
              </a:tr>
              <a:tr h="2770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ndara" pitchFamily="34" charset="0"/>
                        </a:rPr>
                        <a:t>Abbas D. Habib</a:t>
                      </a:r>
                    </a:p>
                  </a:txBody>
                  <a:tcPr/>
                </a:tc>
                <a:tc>
                  <a:txBody>
                    <a:bodyPr/>
                    <a:lstStyle/>
                    <a:p>
                      <a:r>
                        <a:rPr lang="en-US" sz="1400" dirty="0">
                          <a:latin typeface="Candara" pitchFamily="34" charset="0"/>
                        </a:rPr>
                        <a:t>Member</a:t>
                      </a:r>
                    </a:p>
                  </a:txBody>
                  <a:tcPr/>
                </a:tc>
                <a:extLst>
                  <a:ext uri="{0D108BD9-81ED-4DB2-BD59-A6C34878D82A}">
                    <a16:rowId xmlns:a16="http://schemas.microsoft.com/office/drawing/2014/main" val="10003"/>
                  </a:ext>
                </a:extLst>
              </a:tr>
              <a:tr h="2770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err="1">
                          <a:solidFill>
                            <a:schemeClr val="dk1"/>
                          </a:solidFill>
                          <a:effectLst/>
                          <a:latin typeface="Candara" pitchFamily="34" charset="0"/>
                          <a:ea typeface="+mn-ea"/>
                          <a:cs typeface="+mn-cs"/>
                        </a:rPr>
                        <a:t>Aun</a:t>
                      </a:r>
                      <a:r>
                        <a:rPr lang="en-US" sz="1400" kern="1200" dirty="0">
                          <a:solidFill>
                            <a:schemeClr val="dk1"/>
                          </a:solidFill>
                          <a:effectLst/>
                          <a:latin typeface="Candara" pitchFamily="34" charset="0"/>
                          <a:ea typeface="+mn-ea"/>
                          <a:cs typeface="+mn-cs"/>
                        </a:rPr>
                        <a:t> Mohammad A. Habib</a:t>
                      </a:r>
                      <a:endParaRPr lang="en-US" sz="1400" dirty="0">
                        <a:latin typeface="Candara" pitchFamily="34" charset="0"/>
                      </a:endParaRPr>
                    </a:p>
                  </a:txBody>
                  <a:tcPr/>
                </a:tc>
                <a:tc>
                  <a:txBody>
                    <a:bodyPr/>
                    <a:lstStyle/>
                    <a:p>
                      <a:r>
                        <a:rPr lang="en-US" sz="1400" dirty="0">
                          <a:latin typeface="Candara" pitchFamily="34" charset="0"/>
                        </a:rPr>
                        <a:t>Member</a:t>
                      </a:r>
                    </a:p>
                  </a:txBody>
                  <a:tcPr/>
                </a:tc>
                <a:extLst>
                  <a:ext uri="{0D108BD9-81ED-4DB2-BD59-A6C34878D82A}">
                    <a16:rowId xmlns:a16="http://schemas.microsoft.com/office/drawing/2014/main" val="4205284760"/>
                  </a:ext>
                </a:extLst>
              </a:tr>
              <a:tr h="277091">
                <a:tc gridSpan="2">
                  <a:txBody>
                    <a:bodyPr/>
                    <a:lstStyle/>
                    <a:p>
                      <a:r>
                        <a:rPr lang="en-US" sz="1400" b="1" dirty="0">
                          <a:solidFill>
                            <a:schemeClr val="bg1"/>
                          </a:solidFill>
                          <a:latin typeface="Candara" pitchFamily="34" charset="0"/>
                        </a:rPr>
                        <a:t>Investment</a:t>
                      </a:r>
                      <a:r>
                        <a:rPr lang="en-US" sz="1400" b="1" baseline="0" dirty="0">
                          <a:solidFill>
                            <a:schemeClr val="bg1"/>
                          </a:solidFill>
                          <a:latin typeface="Candara" pitchFamily="34" charset="0"/>
                        </a:rPr>
                        <a:t> Committee</a:t>
                      </a:r>
                      <a:endParaRPr lang="en-US" sz="1400" b="1" dirty="0">
                        <a:solidFill>
                          <a:schemeClr val="bg1"/>
                        </a:solidFill>
                        <a:latin typeface="Candara" pitchFamily="34" charset="0"/>
                      </a:endParaRPr>
                    </a:p>
                  </a:txBody>
                  <a:tcPr>
                    <a:solidFill>
                      <a:srgbClr val="00B050"/>
                    </a:solidFill>
                  </a:tcPr>
                </a:tc>
                <a:tc hMerge="1">
                  <a:txBody>
                    <a:bodyPr/>
                    <a:lstStyle/>
                    <a:p>
                      <a:endParaRPr lang="en-US" sz="1200" dirty="0"/>
                    </a:p>
                  </a:txBody>
                  <a:tcPr/>
                </a:tc>
                <a:extLst>
                  <a:ext uri="{0D108BD9-81ED-4DB2-BD59-A6C34878D82A}">
                    <a16:rowId xmlns:a16="http://schemas.microsoft.com/office/drawing/2014/main" val="10005"/>
                  </a:ext>
                </a:extLst>
              </a:tr>
              <a:tr h="277091">
                <a:tc>
                  <a:txBody>
                    <a:bodyPr/>
                    <a:lstStyle/>
                    <a:p>
                      <a:r>
                        <a:rPr lang="en-US" sz="1400" kern="1200" dirty="0" err="1">
                          <a:solidFill>
                            <a:schemeClr val="dk1"/>
                          </a:solidFill>
                          <a:effectLst/>
                          <a:latin typeface="Candara" pitchFamily="34" charset="0"/>
                          <a:ea typeface="+mn-ea"/>
                          <a:cs typeface="+mn-cs"/>
                        </a:rPr>
                        <a:t>Shahid</a:t>
                      </a:r>
                      <a:r>
                        <a:rPr lang="en-US" sz="1400" kern="1200" dirty="0">
                          <a:solidFill>
                            <a:schemeClr val="dk1"/>
                          </a:solidFill>
                          <a:effectLst/>
                          <a:latin typeface="Candara" pitchFamily="34" charset="0"/>
                          <a:ea typeface="+mn-ea"/>
                          <a:cs typeface="+mn-cs"/>
                        </a:rPr>
                        <a:t> </a:t>
                      </a:r>
                      <a:r>
                        <a:rPr lang="en-US" sz="1400" kern="1200" dirty="0" err="1">
                          <a:solidFill>
                            <a:schemeClr val="dk1"/>
                          </a:solidFill>
                          <a:effectLst/>
                          <a:latin typeface="Candara" pitchFamily="34" charset="0"/>
                          <a:ea typeface="+mn-ea"/>
                          <a:cs typeface="+mn-cs"/>
                        </a:rPr>
                        <a:t>Ghaffar</a:t>
                      </a:r>
                      <a:r>
                        <a:rPr lang="en-US" sz="1400" kern="1200" dirty="0">
                          <a:solidFill>
                            <a:schemeClr val="dk1"/>
                          </a:solidFill>
                          <a:effectLst/>
                          <a:latin typeface="Candara" pitchFamily="34" charset="0"/>
                          <a:ea typeface="+mn-ea"/>
                          <a:cs typeface="+mn-cs"/>
                        </a:rPr>
                        <a:t> </a:t>
                      </a:r>
                      <a:endParaRPr lang="en-US" sz="1400" dirty="0">
                        <a:latin typeface="Candara" pitchFamily="34" charset="0"/>
                      </a:endParaRPr>
                    </a:p>
                  </a:txBody>
                  <a:tcPr/>
                </a:tc>
                <a:tc>
                  <a:txBody>
                    <a:bodyPr/>
                    <a:lstStyle/>
                    <a:p>
                      <a:r>
                        <a:rPr lang="en-US" sz="1400" dirty="0">
                          <a:latin typeface="Candara" pitchFamily="34" charset="0"/>
                        </a:rPr>
                        <a:t>Chairman</a:t>
                      </a:r>
                    </a:p>
                  </a:txBody>
                  <a:tcPr/>
                </a:tc>
                <a:extLst>
                  <a:ext uri="{0D108BD9-81ED-4DB2-BD59-A6C34878D82A}">
                    <a16:rowId xmlns:a16="http://schemas.microsoft.com/office/drawing/2014/main" val="10006"/>
                  </a:ext>
                </a:extLst>
              </a:tr>
              <a:tr h="277091">
                <a:tc>
                  <a:txBody>
                    <a:bodyPr/>
                    <a:lstStyle/>
                    <a:p>
                      <a:r>
                        <a:rPr lang="en-US" sz="1400" kern="1200" dirty="0" err="1">
                          <a:solidFill>
                            <a:schemeClr val="dk1"/>
                          </a:solidFill>
                          <a:effectLst/>
                          <a:latin typeface="Candara" pitchFamily="34" charset="0"/>
                          <a:ea typeface="+mn-ea"/>
                          <a:cs typeface="+mn-cs"/>
                        </a:rPr>
                        <a:t>Mansoor</a:t>
                      </a:r>
                      <a:r>
                        <a:rPr lang="en-US" sz="1400" kern="1200" dirty="0">
                          <a:solidFill>
                            <a:schemeClr val="dk1"/>
                          </a:solidFill>
                          <a:effectLst/>
                          <a:latin typeface="Candara" pitchFamily="34" charset="0"/>
                          <a:ea typeface="+mn-ea"/>
                          <a:cs typeface="+mn-cs"/>
                        </a:rPr>
                        <a:t> G. Habib </a:t>
                      </a:r>
                      <a:endParaRPr lang="en-US" sz="1400" dirty="0">
                        <a:latin typeface="Candara" pitchFamily="34" charset="0"/>
                      </a:endParaRPr>
                    </a:p>
                  </a:txBody>
                  <a:tcPr/>
                </a:tc>
                <a:tc>
                  <a:txBody>
                    <a:bodyPr/>
                    <a:lstStyle/>
                    <a:p>
                      <a:r>
                        <a:rPr lang="en-US" sz="1400" dirty="0">
                          <a:latin typeface="Candara" pitchFamily="34" charset="0"/>
                        </a:rPr>
                        <a:t>Member</a:t>
                      </a:r>
                    </a:p>
                  </a:txBody>
                  <a:tcPr/>
                </a:tc>
                <a:extLst>
                  <a:ext uri="{0D108BD9-81ED-4DB2-BD59-A6C34878D82A}">
                    <a16:rowId xmlns:a16="http://schemas.microsoft.com/office/drawing/2014/main" val="10007"/>
                  </a:ext>
                </a:extLst>
              </a:tr>
              <a:tr h="277091">
                <a:tc>
                  <a:txBody>
                    <a:bodyPr/>
                    <a:lstStyle/>
                    <a:p>
                      <a:r>
                        <a:rPr lang="en-US" sz="1400" kern="1200" dirty="0" err="1">
                          <a:solidFill>
                            <a:schemeClr val="dk1"/>
                          </a:solidFill>
                          <a:effectLst/>
                          <a:latin typeface="Candara" pitchFamily="34" charset="0"/>
                          <a:ea typeface="+mn-ea"/>
                          <a:cs typeface="+mn-cs"/>
                        </a:rPr>
                        <a:t>Qumail</a:t>
                      </a:r>
                      <a:r>
                        <a:rPr lang="en-US" sz="1400" kern="1200" dirty="0">
                          <a:solidFill>
                            <a:schemeClr val="dk1"/>
                          </a:solidFill>
                          <a:effectLst/>
                          <a:latin typeface="Candara" pitchFamily="34" charset="0"/>
                          <a:ea typeface="+mn-ea"/>
                          <a:cs typeface="+mn-cs"/>
                        </a:rPr>
                        <a:t> R. Habib</a:t>
                      </a:r>
                      <a:endParaRPr lang="en-US" sz="1400" dirty="0">
                        <a:latin typeface="Candara" pitchFamily="34" charset="0"/>
                      </a:endParaRPr>
                    </a:p>
                  </a:txBody>
                  <a:tcPr/>
                </a:tc>
                <a:tc>
                  <a:txBody>
                    <a:bodyPr/>
                    <a:lstStyle/>
                    <a:p>
                      <a:r>
                        <a:rPr lang="en-US" sz="1400" dirty="0">
                          <a:latin typeface="Candara" pitchFamily="34" charset="0"/>
                        </a:rPr>
                        <a:t>Member</a:t>
                      </a:r>
                    </a:p>
                  </a:txBody>
                  <a:tcPr/>
                </a:tc>
                <a:extLst>
                  <a:ext uri="{0D108BD9-81ED-4DB2-BD59-A6C34878D82A}">
                    <a16:rowId xmlns:a16="http://schemas.microsoft.com/office/drawing/2014/main" val="10008"/>
                  </a:ext>
                </a:extLst>
              </a:tr>
              <a:tr h="277091">
                <a:tc>
                  <a:txBody>
                    <a:bodyPr/>
                    <a:lstStyle/>
                    <a:p>
                      <a:r>
                        <a:rPr lang="en-US" sz="1400" kern="1200" dirty="0" err="1">
                          <a:solidFill>
                            <a:schemeClr val="dk1"/>
                          </a:solidFill>
                          <a:effectLst/>
                          <a:latin typeface="Candara" pitchFamily="34" charset="0"/>
                          <a:ea typeface="+mn-ea"/>
                          <a:cs typeface="+mn-cs"/>
                        </a:rPr>
                        <a:t>Maleeha</a:t>
                      </a:r>
                      <a:r>
                        <a:rPr lang="en-US" sz="1400" kern="1200" dirty="0">
                          <a:solidFill>
                            <a:schemeClr val="dk1"/>
                          </a:solidFill>
                          <a:effectLst/>
                          <a:latin typeface="Candara" pitchFamily="34" charset="0"/>
                          <a:ea typeface="+mn-ea"/>
                          <a:cs typeface="+mn-cs"/>
                        </a:rPr>
                        <a:t> Humayun Bangash</a:t>
                      </a:r>
                      <a:endParaRPr lang="en-US" sz="1400" dirty="0">
                        <a:latin typeface="Candara" pitchFamily="34" charset="0"/>
                      </a:endParaRPr>
                    </a:p>
                  </a:txBody>
                  <a:tcPr/>
                </a:tc>
                <a:tc>
                  <a:txBody>
                    <a:bodyPr/>
                    <a:lstStyle/>
                    <a:p>
                      <a:r>
                        <a:rPr lang="en-US" sz="1400" dirty="0">
                          <a:latin typeface="Candara" pitchFamily="34" charset="0"/>
                        </a:rPr>
                        <a:t>Member</a:t>
                      </a:r>
                    </a:p>
                  </a:txBody>
                  <a:tcPr/>
                </a:tc>
                <a:extLst>
                  <a:ext uri="{0D108BD9-81ED-4DB2-BD59-A6C34878D82A}">
                    <a16:rowId xmlns:a16="http://schemas.microsoft.com/office/drawing/2014/main" val="10009"/>
                  </a:ext>
                </a:extLst>
              </a:tr>
              <a:tr h="145472">
                <a:tc>
                  <a:txBody>
                    <a:bodyPr/>
                    <a:lstStyle/>
                    <a:p>
                      <a:r>
                        <a:rPr lang="en-US" sz="1400" kern="1200" dirty="0" err="1">
                          <a:solidFill>
                            <a:schemeClr val="dk1"/>
                          </a:solidFill>
                          <a:effectLst/>
                          <a:latin typeface="Candara" pitchFamily="34" charset="0"/>
                          <a:ea typeface="+mn-ea"/>
                          <a:cs typeface="+mn-cs"/>
                        </a:rPr>
                        <a:t>Shabbir</a:t>
                      </a:r>
                      <a:r>
                        <a:rPr lang="en-US" sz="1400" kern="1200" dirty="0">
                          <a:solidFill>
                            <a:schemeClr val="dk1"/>
                          </a:solidFill>
                          <a:effectLst/>
                          <a:latin typeface="Candara" pitchFamily="34" charset="0"/>
                          <a:ea typeface="+mn-ea"/>
                          <a:cs typeface="+mn-cs"/>
                        </a:rPr>
                        <a:t> </a:t>
                      </a:r>
                      <a:r>
                        <a:rPr lang="en-US" sz="1400" kern="1200" dirty="0" err="1">
                          <a:solidFill>
                            <a:schemeClr val="dk1"/>
                          </a:solidFill>
                          <a:effectLst/>
                          <a:latin typeface="Candara" pitchFamily="34" charset="0"/>
                          <a:ea typeface="+mn-ea"/>
                          <a:cs typeface="+mn-cs"/>
                        </a:rPr>
                        <a:t>Gulamali</a:t>
                      </a:r>
                      <a:r>
                        <a:rPr lang="en-US" sz="1400" kern="1200" dirty="0">
                          <a:solidFill>
                            <a:schemeClr val="dk1"/>
                          </a:solidFill>
                          <a:effectLst/>
                          <a:latin typeface="Candara" pitchFamily="34" charset="0"/>
                          <a:ea typeface="+mn-ea"/>
                          <a:cs typeface="+mn-cs"/>
                        </a:rPr>
                        <a:t> </a:t>
                      </a:r>
                    </a:p>
                  </a:txBody>
                  <a:tcPr/>
                </a:tc>
                <a:tc>
                  <a:txBody>
                    <a:bodyPr/>
                    <a:lstStyle/>
                    <a:p>
                      <a:r>
                        <a:rPr lang="en-US" sz="1400" dirty="0">
                          <a:latin typeface="Candara" pitchFamily="34" charset="0"/>
                        </a:rPr>
                        <a:t>Member</a:t>
                      </a:r>
                    </a:p>
                  </a:txBody>
                  <a:tcPr/>
                </a:tc>
                <a:extLst>
                  <a:ext uri="{0D108BD9-81ED-4DB2-BD59-A6C34878D82A}">
                    <a16:rowId xmlns:a16="http://schemas.microsoft.com/office/drawing/2014/main" val="10010"/>
                  </a:ext>
                </a:extLst>
              </a:tr>
              <a:tr h="277091">
                <a:tc>
                  <a:txBody>
                    <a:bodyPr/>
                    <a:lstStyle/>
                    <a:p>
                      <a:r>
                        <a:rPr lang="en-US" sz="1400" kern="1200" dirty="0" err="1">
                          <a:solidFill>
                            <a:schemeClr val="dk1"/>
                          </a:solidFill>
                          <a:effectLst/>
                          <a:latin typeface="Candara" pitchFamily="34" charset="0"/>
                          <a:ea typeface="+mn-ea"/>
                          <a:cs typeface="+mn-cs"/>
                        </a:rPr>
                        <a:t>Murtaza</a:t>
                      </a:r>
                      <a:r>
                        <a:rPr lang="en-US" sz="1400" kern="1200" dirty="0">
                          <a:solidFill>
                            <a:schemeClr val="dk1"/>
                          </a:solidFill>
                          <a:effectLst/>
                          <a:latin typeface="Candara" pitchFamily="34" charset="0"/>
                          <a:ea typeface="+mn-ea"/>
                          <a:cs typeface="+mn-cs"/>
                        </a:rPr>
                        <a:t> </a:t>
                      </a:r>
                      <a:r>
                        <a:rPr lang="en-US" sz="1400" kern="1200" dirty="0" err="1">
                          <a:solidFill>
                            <a:schemeClr val="dk1"/>
                          </a:solidFill>
                          <a:effectLst/>
                          <a:latin typeface="Candara" pitchFamily="34" charset="0"/>
                          <a:ea typeface="+mn-ea"/>
                          <a:cs typeface="+mn-cs"/>
                        </a:rPr>
                        <a:t>Hussain</a:t>
                      </a:r>
                      <a:r>
                        <a:rPr lang="en-US" sz="1400" kern="1200" dirty="0">
                          <a:solidFill>
                            <a:schemeClr val="dk1"/>
                          </a:solidFill>
                          <a:effectLst/>
                          <a:latin typeface="Candara" pitchFamily="34" charset="0"/>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ndara" pitchFamily="34" charset="0"/>
                        </a:rPr>
                        <a:t>Member</a:t>
                      </a:r>
                    </a:p>
                  </a:txBody>
                  <a:tcPr/>
                </a:tc>
                <a:extLst>
                  <a:ext uri="{0D108BD9-81ED-4DB2-BD59-A6C34878D82A}">
                    <a16:rowId xmlns:a16="http://schemas.microsoft.com/office/drawing/2014/main" val="10011"/>
                  </a:ext>
                </a:extLst>
              </a:tr>
              <a:tr h="277091">
                <a:tc gridSpan="2">
                  <a:txBody>
                    <a:bodyPr/>
                    <a:lstStyle/>
                    <a:p>
                      <a:r>
                        <a:rPr lang="en-US" sz="1400" b="1" kern="1200" dirty="0">
                          <a:solidFill>
                            <a:schemeClr val="bg1"/>
                          </a:solidFill>
                          <a:effectLst/>
                          <a:latin typeface="Candara" pitchFamily="34" charset="0"/>
                          <a:ea typeface="+mn-ea"/>
                          <a:cs typeface="+mn-cs"/>
                        </a:rPr>
                        <a:t>Auditors</a:t>
                      </a:r>
                    </a:p>
                  </a:txBody>
                  <a:tcPr>
                    <a:solidFill>
                      <a:srgbClr val="00B05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extLst>
                  <a:ext uri="{0D108BD9-81ED-4DB2-BD59-A6C34878D82A}">
                    <a16:rowId xmlns:a16="http://schemas.microsoft.com/office/drawing/2014/main" val="10012"/>
                  </a:ext>
                </a:extLst>
              </a:tr>
              <a:tr h="277091">
                <a:tc gridSpan="2">
                  <a:txBody>
                    <a:bodyPr/>
                    <a:lstStyle/>
                    <a:p>
                      <a:r>
                        <a:rPr lang="en-US" sz="1400" kern="1200" baseline="0" dirty="0">
                          <a:solidFill>
                            <a:schemeClr val="dk1"/>
                          </a:solidFill>
                          <a:effectLst/>
                          <a:latin typeface="Candara" pitchFamily="34" charset="0"/>
                          <a:ea typeface="+mn-ea"/>
                          <a:cs typeface="+mn-cs"/>
                        </a:rPr>
                        <a:t>KPMG </a:t>
                      </a:r>
                      <a:r>
                        <a:rPr lang="en-US" sz="1400" dirty="0" err="1">
                          <a:latin typeface="Candara" pitchFamily="34" charset="0"/>
                        </a:rPr>
                        <a:t>Taseer</a:t>
                      </a:r>
                      <a:r>
                        <a:rPr lang="en-US" sz="1400" dirty="0">
                          <a:latin typeface="Candara" pitchFamily="34" charset="0"/>
                        </a:rPr>
                        <a:t> </a:t>
                      </a:r>
                      <a:r>
                        <a:rPr lang="en-US" sz="1400" dirty="0" err="1">
                          <a:latin typeface="Candara" pitchFamily="34" charset="0"/>
                        </a:rPr>
                        <a:t>Hadi</a:t>
                      </a:r>
                      <a:r>
                        <a:rPr lang="en-US" sz="1400" dirty="0">
                          <a:latin typeface="Candara" pitchFamily="34" charset="0"/>
                        </a:rPr>
                        <a:t> &amp; Co.,</a:t>
                      </a:r>
                      <a:r>
                        <a:rPr lang="en-US" sz="1400" baseline="0" dirty="0">
                          <a:latin typeface="Candara" pitchFamily="34" charset="0"/>
                        </a:rPr>
                        <a:t> Chartered Accountants</a:t>
                      </a:r>
                      <a:r>
                        <a:rPr lang="en-US" sz="1400" dirty="0">
                          <a:latin typeface="Candara" pitchFamily="34" charset="0"/>
                        </a:rPr>
                        <a:t> </a:t>
                      </a:r>
                      <a:endParaRPr lang="en-US" sz="1400" kern="1200" dirty="0">
                        <a:solidFill>
                          <a:schemeClr val="dk1"/>
                        </a:solidFill>
                        <a:effectLst/>
                        <a:latin typeface="Candara" pitchFamily="34" charset="0"/>
                        <a:ea typeface="+mn-ea"/>
                        <a:cs typeface="+mn-cs"/>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andara" pitchFamily="34" charset="0"/>
                      </a:endParaRP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714111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itchFamily="34" charset="0"/>
              </a:rPr>
              <a:t>Credit Rating</a:t>
            </a:r>
          </a:p>
        </p:txBody>
      </p:sp>
      <p:sp>
        <p:nvSpPr>
          <p:cNvPr id="4" name="Footer Placeholder 3"/>
          <p:cNvSpPr>
            <a:spLocks noGrp="1"/>
          </p:cNvSpPr>
          <p:nvPr>
            <p:ph type="ftr" sz="quarter" idx="11"/>
          </p:nvPr>
        </p:nvSpPr>
        <p:spPr/>
        <p:txBody>
          <a:bodyPr/>
          <a:lstStyle/>
          <a:p>
            <a:r>
              <a:rPr lang="en-US" dirty="0"/>
              <a:t>Habib Insurance</a:t>
            </a:r>
          </a:p>
        </p:txBody>
      </p:sp>
      <p:sp>
        <p:nvSpPr>
          <p:cNvPr id="6" name="Rectangle 5"/>
          <p:cNvSpPr/>
          <p:nvPr/>
        </p:nvSpPr>
        <p:spPr>
          <a:xfrm>
            <a:off x="3533896" y="4583668"/>
            <a:ext cx="210666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andara" pitchFamily="34" charset="0"/>
              </a:rPr>
              <a:t>December 03, 2020 </a:t>
            </a:r>
          </a:p>
        </p:txBody>
      </p:sp>
      <p:sp>
        <p:nvSpPr>
          <p:cNvPr id="7" name="Rectangle 6"/>
          <p:cNvSpPr/>
          <p:nvPr/>
        </p:nvSpPr>
        <p:spPr>
          <a:xfrm>
            <a:off x="304800" y="4544199"/>
            <a:ext cx="164198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andara" pitchFamily="34" charset="0"/>
              </a:rPr>
              <a:t>PACRA Ratings</a:t>
            </a:r>
          </a:p>
        </p:txBody>
      </p:sp>
      <p:sp>
        <p:nvSpPr>
          <p:cNvPr id="3" name="AutoShape 2" descr="Image result for a+ rating in gre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Image result for credit rating 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C:\Users\kishor.kumar\Desktop\rating.png"/>
          <p:cNvPicPr>
            <a:picLocks noChangeAspect="1" noChangeArrowheads="1"/>
          </p:cNvPicPr>
          <p:nvPr/>
        </p:nvPicPr>
        <p:blipFill rotWithShape="1">
          <a:blip r:embed="rId2">
            <a:extLst>
              <a:ext uri="{28A0092B-C50C-407E-A947-70E740481C1C}">
                <a14:useLocalDpi xmlns:a14="http://schemas.microsoft.com/office/drawing/2010/main" val="0"/>
              </a:ext>
            </a:extLst>
          </a:blip>
          <a:srcRect b="35431"/>
          <a:stretch/>
        </p:blipFill>
        <p:spPr bwMode="auto">
          <a:xfrm>
            <a:off x="3352800" y="2893325"/>
            <a:ext cx="2276475" cy="129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06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itchFamily="34" charset="0"/>
              </a:rPr>
              <a:t>Our Products</a:t>
            </a:r>
          </a:p>
        </p:txBody>
      </p:sp>
      <p:sp>
        <p:nvSpPr>
          <p:cNvPr id="4" name="Footer Placeholder 3"/>
          <p:cNvSpPr>
            <a:spLocks noGrp="1"/>
          </p:cNvSpPr>
          <p:nvPr>
            <p:ph type="ftr" sz="quarter" idx="11"/>
          </p:nvPr>
        </p:nvSpPr>
        <p:spPr/>
        <p:txBody>
          <a:bodyPr/>
          <a:lstStyle/>
          <a:p>
            <a:r>
              <a:rPr lang="en-US" dirty="0"/>
              <a:t>Habib Insurance</a:t>
            </a:r>
          </a:p>
        </p:txBody>
      </p:sp>
      <p:pic>
        <p:nvPicPr>
          <p:cNvPr id="1026" name="Picture 2" descr="IMG-INT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896" y="1562099"/>
            <a:ext cx="1700784" cy="20384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G-INT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3816" y="1563238"/>
            <a:ext cx="1701184" cy="19751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G-INT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1566559"/>
            <a:ext cx="1700784" cy="20384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G-INT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896" y="3962400"/>
            <a:ext cx="1645920" cy="19727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G-INT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9080" y="4038600"/>
            <a:ext cx="1645920" cy="1972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3896" y="3581400"/>
            <a:ext cx="1727816" cy="381000"/>
          </a:xfrm>
          <a:prstGeom prst="rect">
            <a:avLst/>
          </a:prstGeom>
          <a:noFill/>
        </p:spPr>
        <p:txBody>
          <a:bodyPr wrap="square" rtlCol="0">
            <a:spAutoFit/>
          </a:bodyPr>
          <a:lstStyle/>
          <a:p>
            <a:r>
              <a:rPr lang="en-US" b="1" dirty="0">
                <a:latin typeface="Candara" pitchFamily="34" charset="0"/>
              </a:rPr>
              <a:t>Property</a:t>
            </a:r>
          </a:p>
        </p:txBody>
      </p:sp>
      <p:sp>
        <p:nvSpPr>
          <p:cNvPr id="12" name="TextBox 11"/>
          <p:cNvSpPr txBox="1"/>
          <p:nvPr/>
        </p:nvSpPr>
        <p:spPr>
          <a:xfrm>
            <a:off x="3931920" y="3581400"/>
            <a:ext cx="1727816" cy="381000"/>
          </a:xfrm>
          <a:prstGeom prst="rect">
            <a:avLst/>
          </a:prstGeom>
          <a:noFill/>
        </p:spPr>
        <p:txBody>
          <a:bodyPr wrap="square" rtlCol="0">
            <a:spAutoFit/>
          </a:bodyPr>
          <a:lstStyle/>
          <a:p>
            <a:r>
              <a:rPr lang="en-US" b="1" dirty="0">
                <a:latin typeface="Candara" pitchFamily="34" charset="0"/>
              </a:rPr>
              <a:t>Marine</a:t>
            </a:r>
          </a:p>
        </p:txBody>
      </p:sp>
      <p:sp>
        <p:nvSpPr>
          <p:cNvPr id="13" name="TextBox 12"/>
          <p:cNvSpPr txBox="1"/>
          <p:nvPr/>
        </p:nvSpPr>
        <p:spPr>
          <a:xfrm>
            <a:off x="6858000" y="3581400"/>
            <a:ext cx="1727816" cy="381000"/>
          </a:xfrm>
          <a:prstGeom prst="rect">
            <a:avLst/>
          </a:prstGeom>
          <a:noFill/>
        </p:spPr>
        <p:txBody>
          <a:bodyPr wrap="square" rtlCol="0">
            <a:spAutoFit/>
          </a:bodyPr>
          <a:lstStyle/>
          <a:p>
            <a:r>
              <a:rPr lang="en-US" b="1" dirty="0">
                <a:latin typeface="Candara" pitchFamily="34" charset="0"/>
              </a:rPr>
              <a:t>Motor</a:t>
            </a:r>
          </a:p>
        </p:txBody>
      </p:sp>
      <p:sp>
        <p:nvSpPr>
          <p:cNvPr id="14" name="TextBox 13"/>
          <p:cNvSpPr txBox="1"/>
          <p:nvPr/>
        </p:nvSpPr>
        <p:spPr>
          <a:xfrm>
            <a:off x="762000" y="6096000"/>
            <a:ext cx="1727816" cy="381000"/>
          </a:xfrm>
          <a:prstGeom prst="rect">
            <a:avLst/>
          </a:prstGeom>
          <a:noFill/>
        </p:spPr>
        <p:txBody>
          <a:bodyPr wrap="square" rtlCol="0">
            <a:spAutoFit/>
          </a:bodyPr>
          <a:lstStyle/>
          <a:p>
            <a:r>
              <a:rPr lang="en-US" b="1" dirty="0">
                <a:latin typeface="Candara" pitchFamily="34" charset="0"/>
              </a:rPr>
              <a:t>Engineering</a:t>
            </a:r>
          </a:p>
        </p:txBody>
      </p:sp>
      <p:sp>
        <p:nvSpPr>
          <p:cNvPr id="15" name="TextBox 14"/>
          <p:cNvSpPr txBox="1"/>
          <p:nvPr/>
        </p:nvSpPr>
        <p:spPr>
          <a:xfrm>
            <a:off x="3941464" y="6111729"/>
            <a:ext cx="1727816" cy="381000"/>
          </a:xfrm>
          <a:prstGeom prst="rect">
            <a:avLst/>
          </a:prstGeom>
          <a:noFill/>
        </p:spPr>
        <p:txBody>
          <a:bodyPr wrap="square" rtlCol="0">
            <a:spAutoFit/>
          </a:bodyPr>
          <a:lstStyle/>
          <a:p>
            <a:r>
              <a:rPr lang="en-US" b="1" dirty="0">
                <a:latin typeface="Candara" pitchFamily="34" charset="0"/>
              </a:rPr>
              <a:t>Travel</a:t>
            </a:r>
          </a:p>
        </p:txBody>
      </p:sp>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3936241"/>
            <a:ext cx="1645920" cy="199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958984" y="6105525"/>
            <a:ext cx="1727816" cy="369332"/>
          </a:xfrm>
          <a:prstGeom prst="rect">
            <a:avLst/>
          </a:prstGeom>
          <a:noFill/>
        </p:spPr>
        <p:txBody>
          <a:bodyPr wrap="square" rtlCol="0">
            <a:spAutoFit/>
          </a:bodyPr>
          <a:lstStyle/>
          <a:p>
            <a:r>
              <a:rPr lang="en-US" b="1" dirty="0">
                <a:latin typeface="Candara" pitchFamily="34" charset="0"/>
              </a:rPr>
              <a:t>Miscellaneous</a:t>
            </a:r>
          </a:p>
        </p:txBody>
      </p:sp>
    </p:spTree>
    <p:extLst>
      <p:ext uri="{BB962C8B-B14F-4D97-AF65-F5344CB8AC3E}">
        <p14:creationId xmlns:p14="http://schemas.microsoft.com/office/powerpoint/2010/main" val="424199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itchFamily="34" charset="0"/>
              </a:rPr>
              <a:t>Awards &amp; Recognitions</a:t>
            </a:r>
          </a:p>
        </p:txBody>
      </p:sp>
      <p:sp>
        <p:nvSpPr>
          <p:cNvPr id="3" name="Content Placeholder 2"/>
          <p:cNvSpPr>
            <a:spLocks noGrp="1"/>
          </p:cNvSpPr>
          <p:nvPr>
            <p:ph idx="1"/>
          </p:nvPr>
        </p:nvSpPr>
        <p:spPr>
          <a:xfrm>
            <a:off x="457200" y="4191000"/>
            <a:ext cx="8229600" cy="2514600"/>
          </a:xfrm>
        </p:spPr>
        <p:txBody>
          <a:bodyPr>
            <a:normAutofit/>
          </a:bodyPr>
          <a:lstStyle/>
          <a:p>
            <a:pPr marL="0" indent="0" algn="just">
              <a:buNone/>
            </a:pPr>
            <a:r>
              <a:rPr lang="en-US" sz="1800" dirty="0">
                <a:latin typeface="Candara" pitchFamily="34" charset="0"/>
              </a:rPr>
              <a:t>Twelve times ‘Top 25 Companies Award’ by Pakistan Stock Exchange (Former Karachi Stock Exchange) including for eight consecutive years from 1979 to 1986 and for the years 1993, 1995, 1997 and 2014.</a:t>
            </a:r>
          </a:p>
          <a:p>
            <a:endParaRPr lang="en-US" sz="1800" dirty="0">
              <a:latin typeface="Candara" pitchFamily="34" charset="0"/>
            </a:endParaRPr>
          </a:p>
        </p:txBody>
      </p:sp>
      <p:sp>
        <p:nvSpPr>
          <p:cNvPr id="4" name="Footer Placeholder 3"/>
          <p:cNvSpPr>
            <a:spLocks noGrp="1"/>
          </p:cNvSpPr>
          <p:nvPr>
            <p:ph type="ftr" sz="quarter" idx="11"/>
          </p:nvPr>
        </p:nvSpPr>
        <p:spPr/>
        <p:txBody>
          <a:bodyPr/>
          <a:lstStyle/>
          <a:p>
            <a:r>
              <a:rPr lang="en-US" dirty="0"/>
              <a:t>Habib Insurance</a:t>
            </a:r>
          </a:p>
        </p:txBody>
      </p:sp>
      <p:pic>
        <p:nvPicPr>
          <p:cNvPr id="3074" name="Picture 2" descr="Image result for psx top 25 companies award photo"/>
          <p:cNvPicPr>
            <a:picLocks noChangeAspect="1" noChangeArrowheads="1"/>
          </p:cNvPicPr>
          <p:nvPr/>
        </p:nvPicPr>
        <p:blipFill rotWithShape="1">
          <a:blip r:embed="rId2">
            <a:extLst>
              <a:ext uri="{28A0092B-C50C-407E-A947-70E740481C1C}">
                <a14:useLocalDpi xmlns:a14="http://schemas.microsoft.com/office/drawing/2010/main" val="0"/>
              </a:ext>
            </a:extLst>
          </a:blip>
          <a:srcRect l="13479" t="10316" r="17039" b="73462"/>
          <a:stretch/>
        </p:blipFill>
        <p:spPr bwMode="auto">
          <a:xfrm>
            <a:off x="533400" y="1600200"/>
            <a:ext cx="8077200" cy="242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38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itchFamily="34" charset="0"/>
              </a:rPr>
              <a:t>Economy</a:t>
            </a:r>
          </a:p>
        </p:txBody>
      </p:sp>
      <p:sp>
        <p:nvSpPr>
          <p:cNvPr id="3" name="Text Placeholder 2"/>
          <p:cNvSpPr>
            <a:spLocks noGrp="1"/>
          </p:cNvSpPr>
          <p:nvPr>
            <p:ph type="body" idx="1"/>
          </p:nvPr>
        </p:nvSpPr>
        <p:spPr>
          <a:xfrm>
            <a:off x="457200" y="1562823"/>
            <a:ext cx="4040188" cy="320040"/>
          </a:xfrm>
          <a:solidFill>
            <a:srgbClr val="00B050"/>
          </a:solidFill>
        </p:spPr>
        <p:txBody>
          <a:bodyPr>
            <a:normAutofit/>
          </a:bodyPr>
          <a:lstStyle/>
          <a:p>
            <a:r>
              <a:rPr lang="en-US" sz="1400" dirty="0">
                <a:solidFill>
                  <a:schemeClr val="bg1"/>
                </a:solidFill>
                <a:latin typeface="Candara" pitchFamily="34" charset="0"/>
              </a:rPr>
              <a:t>6 Month KIBOR</a:t>
            </a:r>
          </a:p>
        </p:txBody>
      </p:sp>
      <p:graphicFrame>
        <p:nvGraphicFramePr>
          <p:cNvPr id="8" name="Content Placeholder 7"/>
          <p:cNvGraphicFramePr>
            <a:graphicFrameLocks noGrp="1"/>
          </p:cNvGraphicFramePr>
          <p:nvPr>
            <p:ph sz="half" idx="2"/>
          </p:nvPr>
        </p:nvGraphicFramePr>
        <p:xfrm>
          <a:off x="457200" y="1919288"/>
          <a:ext cx="4040188" cy="19748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4645025" y="1562823"/>
            <a:ext cx="4041775" cy="320040"/>
          </a:xfrm>
          <a:solidFill>
            <a:srgbClr val="00B050"/>
          </a:solidFill>
        </p:spPr>
        <p:txBody>
          <a:bodyPr>
            <a:normAutofit/>
          </a:bodyPr>
          <a:lstStyle/>
          <a:p>
            <a:r>
              <a:rPr lang="en-US" sz="1400" dirty="0">
                <a:solidFill>
                  <a:schemeClr val="bg1"/>
                </a:solidFill>
                <a:latin typeface="Candara" pitchFamily="34" charset="0"/>
              </a:rPr>
              <a:t>PKR/US$</a:t>
            </a:r>
          </a:p>
        </p:txBody>
      </p:sp>
      <p:graphicFrame>
        <p:nvGraphicFramePr>
          <p:cNvPr id="9" name="Content Placeholder 8"/>
          <p:cNvGraphicFramePr>
            <a:graphicFrameLocks noGrp="1"/>
          </p:cNvGraphicFramePr>
          <p:nvPr>
            <p:ph sz="quarter" idx="4"/>
          </p:nvPr>
        </p:nvGraphicFramePr>
        <p:xfrm>
          <a:off x="4645025" y="1919288"/>
          <a:ext cx="4041775" cy="197485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6"/>
          <p:cNvSpPr>
            <a:spLocks noGrp="1"/>
          </p:cNvSpPr>
          <p:nvPr>
            <p:ph type="ftr" sz="quarter" idx="11"/>
          </p:nvPr>
        </p:nvSpPr>
        <p:spPr/>
        <p:txBody>
          <a:bodyPr/>
          <a:lstStyle/>
          <a:p>
            <a:r>
              <a:rPr lang="en-US" dirty="0"/>
              <a:t>Habib Insurance</a:t>
            </a:r>
          </a:p>
        </p:txBody>
      </p:sp>
      <p:sp>
        <p:nvSpPr>
          <p:cNvPr id="10" name="Text Placeholder 2"/>
          <p:cNvSpPr txBox="1">
            <a:spLocks/>
          </p:cNvSpPr>
          <p:nvPr/>
        </p:nvSpPr>
        <p:spPr>
          <a:xfrm>
            <a:off x="457195" y="4021005"/>
            <a:ext cx="4040188" cy="320040"/>
          </a:xfrm>
          <a:prstGeom prst="rect">
            <a:avLst/>
          </a:prstGeom>
          <a:solidFill>
            <a:srgbClr val="00B050"/>
          </a:solidFill>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400" dirty="0">
                <a:solidFill>
                  <a:schemeClr val="bg1"/>
                </a:solidFill>
                <a:latin typeface="Candara" pitchFamily="34" charset="0"/>
              </a:rPr>
              <a:t>GDP Composition</a:t>
            </a:r>
          </a:p>
        </p:txBody>
      </p:sp>
      <p:sp>
        <p:nvSpPr>
          <p:cNvPr id="12" name="Text Placeholder 4"/>
          <p:cNvSpPr txBox="1">
            <a:spLocks/>
          </p:cNvSpPr>
          <p:nvPr/>
        </p:nvSpPr>
        <p:spPr>
          <a:xfrm>
            <a:off x="4645020" y="4021005"/>
            <a:ext cx="4041775" cy="320040"/>
          </a:xfrm>
          <a:prstGeom prst="rect">
            <a:avLst/>
          </a:prstGeom>
          <a:solidFill>
            <a:srgbClr val="00B050"/>
          </a:solidFill>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400" dirty="0">
                <a:solidFill>
                  <a:schemeClr val="bg1"/>
                </a:solidFill>
                <a:latin typeface="Candara" pitchFamily="34" charset="0"/>
              </a:rPr>
              <a:t>GDP Growth</a:t>
            </a:r>
          </a:p>
        </p:txBody>
      </p:sp>
      <p:graphicFrame>
        <p:nvGraphicFramePr>
          <p:cNvPr id="15" name="Content Placeholder 8"/>
          <p:cNvGraphicFramePr>
            <a:graphicFrameLocks/>
          </p:cNvGraphicFramePr>
          <p:nvPr/>
        </p:nvGraphicFramePr>
        <p:xfrm>
          <a:off x="4645025" y="4398240"/>
          <a:ext cx="4041775" cy="1974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p:nvPr/>
        </p:nvGraphicFramePr>
        <p:xfrm>
          <a:off x="381789" y="4341045"/>
          <a:ext cx="4191000" cy="2108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3036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itchFamily="34" charset="0"/>
              </a:rPr>
              <a:t>Pakistan Insurance Sector, CY19</a:t>
            </a:r>
          </a:p>
        </p:txBody>
      </p:sp>
      <p:sp>
        <p:nvSpPr>
          <p:cNvPr id="3" name="Content Placeholder 2"/>
          <p:cNvSpPr>
            <a:spLocks noGrp="1"/>
          </p:cNvSpPr>
          <p:nvPr>
            <p:ph sz="half" idx="1"/>
          </p:nvPr>
        </p:nvSpPr>
        <p:spPr/>
        <p:txBody>
          <a:bodyPr>
            <a:normAutofit/>
          </a:bodyPr>
          <a:lstStyle/>
          <a:p>
            <a:pPr>
              <a:buBlip>
                <a:blip r:embed="rId2"/>
              </a:buBlip>
            </a:pPr>
            <a:r>
              <a:rPr lang="en-US" sz="1800" dirty="0">
                <a:latin typeface="Candara" pitchFamily="34" charset="0"/>
              </a:rPr>
              <a:t>Given the economic slowdown, the core function of the sector suffered with limited Net Premium growth, whereas claim ratio too deteriorated. The Investment Income - historically driven by stock market performance - found support from fixed income segment (due to declining interest rate scenario);</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130785329"/>
              </p:ext>
            </p:extLst>
          </p:nvPr>
        </p:nvGraphicFramePr>
        <p:xfrm>
          <a:off x="4419600" y="1600200"/>
          <a:ext cx="4158934" cy="3789680"/>
        </p:xfrm>
        <a:graphic>
          <a:graphicData uri="http://schemas.openxmlformats.org/drawingml/2006/table">
            <a:tbl>
              <a:tblPr firstRow="1" bandRow="1">
                <a:tableStyleId>{C083E6E3-FA7D-4D7B-A595-EF9225AFEA82}</a:tableStyleId>
              </a:tblPr>
              <a:tblGrid>
                <a:gridCol w="2086690">
                  <a:extLst>
                    <a:ext uri="{9D8B030D-6E8A-4147-A177-3AD203B41FA5}">
                      <a16:colId xmlns:a16="http://schemas.microsoft.com/office/drawing/2014/main" val="20000"/>
                    </a:ext>
                  </a:extLst>
                </a:gridCol>
                <a:gridCol w="773059">
                  <a:extLst>
                    <a:ext uri="{9D8B030D-6E8A-4147-A177-3AD203B41FA5}">
                      <a16:colId xmlns:a16="http://schemas.microsoft.com/office/drawing/2014/main" val="20001"/>
                    </a:ext>
                  </a:extLst>
                </a:gridCol>
                <a:gridCol w="744503">
                  <a:extLst>
                    <a:ext uri="{9D8B030D-6E8A-4147-A177-3AD203B41FA5}">
                      <a16:colId xmlns:a16="http://schemas.microsoft.com/office/drawing/2014/main" val="20002"/>
                    </a:ext>
                  </a:extLst>
                </a:gridCol>
                <a:gridCol w="554682">
                  <a:extLst>
                    <a:ext uri="{9D8B030D-6E8A-4147-A177-3AD203B41FA5}">
                      <a16:colId xmlns:a16="http://schemas.microsoft.com/office/drawing/2014/main" val="20003"/>
                    </a:ext>
                  </a:extLst>
                </a:gridCol>
              </a:tblGrid>
              <a:tr h="370840">
                <a:tc>
                  <a:txBody>
                    <a:bodyPr/>
                    <a:lstStyle/>
                    <a:p>
                      <a:pPr algn="l"/>
                      <a:r>
                        <a:rPr lang="en-US" sz="1400" dirty="0">
                          <a:solidFill>
                            <a:schemeClr val="bg1"/>
                          </a:solidFill>
                          <a:latin typeface="Candara" pitchFamily="34" charset="0"/>
                        </a:rPr>
                        <a:t>Rs Bn</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pPr algn="ctr"/>
                      <a:r>
                        <a:rPr lang="en-US" sz="1400" dirty="0">
                          <a:solidFill>
                            <a:schemeClr val="bg1"/>
                          </a:solidFill>
                          <a:latin typeface="Candara" pitchFamily="34" charset="0"/>
                        </a:rPr>
                        <a:t>2019</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pPr algn="ctr"/>
                      <a:r>
                        <a:rPr lang="en-US" sz="1400" dirty="0">
                          <a:solidFill>
                            <a:schemeClr val="bg1"/>
                          </a:solidFill>
                          <a:latin typeface="Candara" pitchFamily="34" charset="0"/>
                        </a:rPr>
                        <a:t>2018</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pPr algn="ctr"/>
                      <a:r>
                        <a:rPr lang="en-US" sz="1400" dirty="0" err="1">
                          <a:solidFill>
                            <a:schemeClr val="bg1"/>
                          </a:solidFill>
                          <a:latin typeface="Candara" pitchFamily="34" charset="0"/>
                        </a:rPr>
                        <a:t>YoY</a:t>
                      </a:r>
                      <a:endParaRPr lang="en-US" sz="1400" dirty="0">
                        <a:solidFill>
                          <a:schemeClr val="bg1"/>
                        </a:solidFill>
                        <a:latin typeface="Candara"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r h="370840">
                <a:tc>
                  <a:txBody>
                    <a:bodyPr/>
                    <a:lstStyle/>
                    <a:p>
                      <a:pPr algn="l"/>
                      <a:r>
                        <a:rPr lang="en-US" sz="1400" b="0" dirty="0">
                          <a:latin typeface="Candara" pitchFamily="34" charset="0"/>
                        </a:rPr>
                        <a:t>Net Insurance Premium</a:t>
                      </a:r>
                    </a:p>
                  </a:txBody>
                  <a:tcPr anchor="b">
                    <a:lnT w="12700" cmpd="sng">
                      <a:noFill/>
                    </a:lnT>
                  </a:tcPr>
                </a:tc>
                <a:tc>
                  <a:txBody>
                    <a:bodyPr/>
                    <a:lstStyle/>
                    <a:p>
                      <a:pPr algn="r" fontAlgn="b"/>
                      <a:r>
                        <a:rPr lang="en-US" sz="1400" b="0" i="0" u="none" strike="noStrike" dirty="0">
                          <a:solidFill>
                            <a:srgbClr val="000000"/>
                          </a:solidFill>
                          <a:effectLst/>
                          <a:latin typeface="Candara" panose="020E0502030303020204" pitchFamily="34" charset="0"/>
                        </a:rPr>
                        <a:t>40.71</a:t>
                      </a:r>
                    </a:p>
                  </a:txBody>
                  <a:tcPr marL="7620" marR="7620" marT="7620" marB="0" anchor="b">
                    <a:lnT w="12700" cmpd="sng">
                      <a:noFill/>
                    </a:lnT>
                  </a:tcPr>
                </a:tc>
                <a:tc>
                  <a:txBody>
                    <a:bodyPr/>
                    <a:lstStyle/>
                    <a:p>
                      <a:pPr marL="0" marR="0" algn="r" defTabSz="914400" rtl="0" eaLnBrk="1" fontAlgn="b" latinLnBrk="0" hangingPunct="1">
                        <a:lnSpc>
                          <a:spcPct val="107000"/>
                        </a:lnSpc>
                        <a:spcBef>
                          <a:spcPts val="0"/>
                        </a:spcBef>
                        <a:spcAft>
                          <a:spcPts val="800"/>
                        </a:spcAft>
                      </a:pPr>
                      <a:r>
                        <a:rPr lang="en-US" sz="1400" b="0" i="0" u="none" strike="noStrike" kern="1200" dirty="0">
                          <a:solidFill>
                            <a:srgbClr val="000000"/>
                          </a:solidFill>
                          <a:effectLst/>
                          <a:latin typeface="Candara" panose="020E0502030303020204" pitchFamily="34" charset="0"/>
                          <a:ea typeface="+mn-ea"/>
                          <a:cs typeface="+mn-cs"/>
                        </a:rPr>
                        <a:t>39.14</a:t>
                      </a:r>
                    </a:p>
                  </a:txBody>
                  <a:tcPr marL="7620" marR="7620" marT="7620" marB="0" anchor="b">
                    <a:lnT w="12700" cmpd="sng">
                      <a:noFill/>
                    </a:lnT>
                  </a:tcPr>
                </a:tc>
                <a:tc>
                  <a:txBody>
                    <a:bodyPr/>
                    <a:lstStyle/>
                    <a:p>
                      <a:pPr algn="r" rtl="0" fontAlgn="ctr"/>
                      <a:r>
                        <a:rPr lang="en-US" sz="1400" b="0" kern="1200" dirty="0">
                          <a:solidFill>
                            <a:schemeClr val="tx1"/>
                          </a:solidFill>
                          <a:latin typeface="Candara" pitchFamily="34" charset="0"/>
                          <a:ea typeface="+mn-ea"/>
                          <a:cs typeface="+mn-cs"/>
                        </a:rPr>
                        <a:t>4.0%</a:t>
                      </a:r>
                    </a:p>
                  </a:txBody>
                  <a:tcPr marL="7620" marR="7620" marT="7620" marB="0" anchor="b">
                    <a:lnT w="12700" cmpd="sng">
                      <a:noFill/>
                    </a:lnT>
                  </a:tcPr>
                </a:tc>
                <a:extLst>
                  <a:ext uri="{0D108BD9-81ED-4DB2-BD59-A6C34878D82A}">
                    <a16:rowId xmlns:a16="http://schemas.microsoft.com/office/drawing/2014/main" val="10001"/>
                  </a:ext>
                </a:extLst>
              </a:tr>
              <a:tr h="370840">
                <a:tc>
                  <a:txBody>
                    <a:bodyPr/>
                    <a:lstStyle/>
                    <a:p>
                      <a:pPr algn="l"/>
                      <a:r>
                        <a:rPr lang="en-US" sz="1400" b="0" dirty="0">
                          <a:latin typeface="Candara" pitchFamily="34" charset="0"/>
                        </a:rPr>
                        <a:t>Net Insurance Claims </a:t>
                      </a:r>
                    </a:p>
                  </a:txBody>
                  <a:tcPr anchor="b"/>
                </a:tc>
                <a:tc>
                  <a:txBody>
                    <a:bodyPr/>
                    <a:lstStyle/>
                    <a:p>
                      <a:pPr algn="r" fontAlgn="b"/>
                      <a:r>
                        <a:rPr lang="en-US" sz="1400" b="0" i="0" u="none" strike="noStrike" dirty="0">
                          <a:solidFill>
                            <a:srgbClr val="000000"/>
                          </a:solidFill>
                          <a:effectLst/>
                          <a:latin typeface="Candara" panose="020E0502030303020204" pitchFamily="34" charset="0"/>
                        </a:rPr>
                        <a:t>20.27</a:t>
                      </a:r>
                    </a:p>
                  </a:txBody>
                  <a:tcPr marL="7620" marR="7620" marT="7620" marB="0" anchor="b"/>
                </a:tc>
                <a:tc>
                  <a:txBody>
                    <a:bodyPr/>
                    <a:lstStyle/>
                    <a:p>
                      <a:pPr marL="0" marR="0" algn="r" defTabSz="914400" rtl="0" eaLnBrk="1" fontAlgn="b" latinLnBrk="0" hangingPunct="1">
                        <a:lnSpc>
                          <a:spcPct val="107000"/>
                        </a:lnSpc>
                        <a:spcBef>
                          <a:spcPts val="0"/>
                        </a:spcBef>
                        <a:spcAft>
                          <a:spcPts val="800"/>
                        </a:spcAft>
                      </a:pPr>
                      <a:r>
                        <a:rPr lang="en-US" sz="1400" b="0" i="0" u="none" strike="noStrike" kern="1200" dirty="0">
                          <a:solidFill>
                            <a:srgbClr val="000000"/>
                          </a:solidFill>
                          <a:effectLst/>
                          <a:latin typeface="Candara" panose="020E0502030303020204" pitchFamily="34" charset="0"/>
                          <a:ea typeface="+mn-ea"/>
                          <a:cs typeface="+mn-cs"/>
                        </a:rPr>
                        <a:t>19.34</a:t>
                      </a:r>
                    </a:p>
                  </a:txBody>
                  <a:tcPr marL="7620" marR="7620" marT="7620" marB="0" anchor="b"/>
                </a:tc>
                <a:tc>
                  <a:txBody>
                    <a:bodyPr/>
                    <a:lstStyle/>
                    <a:p>
                      <a:pPr algn="r" rtl="0" fontAlgn="ctr"/>
                      <a:r>
                        <a:rPr lang="en-US" sz="1400" b="0" kern="1200" dirty="0">
                          <a:solidFill>
                            <a:schemeClr val="tx1"/>
                          </a:solidFill>
                          <a:latin typeface="Candara" pitchFamily="34" charset="0"/>
                          <a:ea typeface="+mn-ea"/>
                          <a:cs typeface="+mn-cs"/>
                        </a:rPr>
                        <a:t>4.8%</a:t>
                      </a:r>
                    </a:p>
                  </a:txBody>
                  <a:tcPr marL="7620" marR="7620" marT="7620" marB="0" anchor="b"/>
                </a:tc>
                <a:extLst>
                  <a:ext uri="{0D108BD9-81ED-4DB2-BD59-A6C34878D82A}">
                    <a16:rowId xmlns:a16="http://schemas.microsoft.com/office/drawing/2014/main" val="10002"/>
                  </a:ext>
                </a:extLst>
              </a:tr>
              <a:tr h="370840">
                <a:tc>
                  <a:txBody>
                    <a:bodyPr/>
                    <a:lstStyle/>
                    <a:p>
                      <a:pPr algn="l"/>
                      <a:r>
                        <a:rPr lang="en-US" sz="1400" b="0" dirty="0">
                          <a:latin typeface="Candara" pitchFamily="34" charset="0"/>
                        </a:rPr>
                        <a:t>Net Commission Income</a:t>
                      </a:r>
                    </a:p>
                  </a:txBody>
                  <a:tcPr anchor="b"/>
                </a:tc>
                <a:tc>
                  <a:txBody>
                    <a:bodyPr/>
                    <a:lstStyle/>
                    <a:p>
                      <a:pPr algn="r" fontAlgn="b"/>
                      <a:r>
                        <a:rPr lang="en-US" sz="1400" b="0" i="0" u="none" strike="noStrike" dirty="0">
                          <a:solidFill>
                            <a:srgbClr val="000000"/>
                          </a:solidFill>
                          <a:effectLst/>
                          <a:latin typeface="Candara" panose="020E0502030303020204" pitchFamily="34" charset="0"/>
                        </a:rPr>
                        <a:t>2.59</a:t>
                      </a:r>
                    </a:p>
                  </a:txBody>
                  <a:tcPr marL="7620" marR="7620" marT="7620" marB="0" anchor="b"/>
                </a:tc>
                <a:tc>
                  <a:txBody>
                    <a:bodyPr/>
                    <a:lstStyle/>
                    <a:p>
                      <a:pPr marL="0" marR="0" algn="r" defTabSz="914400" rtl="0" eaLnBrk="1" fontAlgn="b" latinLnBrk="0" hangingPunct="1">
                        <a:lnSpc>
                          <a:spcPct val="107000"/>
                        </a:lnSpc>
                        <a:spcBef>
                          <a:spcPts val="0"/>
                        </a:spcBef>
                        <a:spcAft>
                          <a:spcPts val="800"/>
                        </a:spcAft>
                      </a:pPr>
                      <a:r>
                        <a:rPr lang="en-US" sz="1400" b="0" i="0" u="none" strike="noStrike" kern="1200" dirty="0">
                          <a:solidFill>
                            <a:srgbClr val="000000"/>
                          </a:solidFill>
                          <a:effectLst/>
                          <a:latin typeface="Candara" panose="020E0502030303020204" pitchFamily="34" charset="0"/>
                          <a:ea typeface="+mn-ea"/>
                          <a:cs typeface="+mn-cs"/>
                        </a:rPr>
                        <a:t>1.77</a:t>
                      </a:r>
                    </a:p>
                  </a:txBody>
                  <a:tcPr marL="7620" marR="7620" marT="7620" marB="0" anchor="b"/>
                </a:tc>
                <a:tc>
                  <a:txBody>
                    <a:bodyPr/>
                    <a:lstStyle/>
                    <a:p>
                      <a:pPr algn="r" rtl="0" fontAlgn="ctr"/>
                      <a:r>
                        <a:rPr lang="en-US" sz="1400" b="0" kern="1200" dirty="0">
                          <a:solidFill>
                            <a:schemeClr val="tx1"/>
                          </a:solidFill>
                          <a:latin typeface="Candara" pitchFamily="34" charset="0"/>
                          <a:ea typeface="+mn-ea"/>
                          <a:cs typeface="+mn-cs"/>
                        </a:rPr>
                        <a:t>46.3%</a:t>
                      </a:r>
                    </a:p>
                  </a:txBody>
                  <a:tcPr marL="7620" marR="7620" marT="7620" marB="0" anchor="b"/>
                </a:tc>
                <a:extLst>
                  <a:ext uri="{0D108BD9-81ED-4DB2-BD59-A6C34878D82A}">
                    <a16:rowId xmlns:a16="http://schemas.microsoft.com/office/drawing/2014/main" val="10003"/>
                  </a:ext>
                </a:extLst>
              </a:tr>
              <a:tr h="370840">
                <a:tc>
                  <a:txBody>
                    <a:bodyPr/>
                    <a:lstStyle/>
                    <a:p>
                      <a:pPr algn="l"/>
                      <a:r>
                        <a:rPr lang="en-US" sz="1400" b="0" dirty="0">
                          <a:latin typeface="Candara" pitchFamily="34" charset="0"/>
                        </a:rPr>
                        <a:t>Management Expenses</a:t>
                      </a:r>
                    </a:p>
                  </a:txBody>
                  <a:tcPr anchor="b"/>
                </a:tc>
                <a:tc>
                  <a:txBody>
                    <a:bodyPr/>
                    <a:lstStyle/>
                    <a:p>
                      <a:pPr algn="r" fontAlgn="b"/>
                      <a:r>
                        <a:rPr lang="en-US" sz="1400" b="0" i="0" u="none" strike="noStrike" dirty="0">
                          <a:solidFill>
                            <a:srgbClr val="000000"/>
                          </a:solidFill>
                          <a:effectLst/>
                          <a:latin typeface="Candara" panose="020E0502030303020204" pitchFamily="34" charset="0"/>
                        </a:rPr>
                        <a:t>14.24</a:t>
                      </a:r>
                    </a:p>
                  </a:txBody>
                  <a:tcPr marL="7620" marR="7620" marT="7620" marB="0" anchor="b"/>
                </a:tc>
                <a:tc>
                  <a:txBody>
                    <a:bodyPr/>
                    <a:lstStyle/>
                    <a:p>
                      <a:pPr marL="0" marR="0" algn="r" defTabSz="914400" rtl="0" eaLnBrk="1" fontAlgn="b" latinLnBrk="0" hangingPunct="1">
                        <a:lnSpc>
                          <a:spcPct val="107000"/>
                        </a:lnSpc>
                        <a:spcBef>
                          <a:spcPts val="0"/>
                        </a:spcBef>
                        <a:spcAft>
                          <a:spcPts val="800"/>
                        </a:spcAft>
                      </a:pPr>
                      <a:r>
                        <a:rPr lang="en-US" sz="1400" b="0" i="0" u="none" strike="noStrike" kern="1200">
                          <a:solidFill>
                            <a:srgbClr val="000000"/>
                          </a:solidFill>
                          <a:effectLst/>
                          <a:latin typeface="Candara" panose="020E0502030303020204" pitchFamily="34" charset="0"/>
                          <a:ea typeface="+mn-ea"/>
                          <a:cs typeface="+mn-cs"/>
                        </a:rPr>
                        <a:t>13.03</a:t>
                      </a:r>
                    </a:p>
                  </a:txBody>
                  <a:tcPr marL="7620" marR="7620" marT="7620" marB="0" anchor="b"/>
                </a:tc>
                <a:tc>
                  <a:txBody>
                    <a:bodyPr/>
                    <a:lstStyle/>
                    <a:p>
                      <a:pPr algn="r" rtl="0" fontAlgn="ctr"/>
                      <a:r>
                        <a:rPr lang="en-US" sz="1400" b="0" kern="1200" dirty="0">
                          <a:solidFill>
                            <a:schemeClr val="tx1"/>
                          </a:solidFill>
                          <a:latin typeface="Candara" pitchFamily="34" charset="0"/>
                          <a:ea typeface="+mn-ea"/>
                          <a:cs typeface="+mn-cs"/>
                        </a:rPr>
                        <a:t>9.3%</a:t>
                      </a:r>
                    </a:p>
                  </a:txBody>
                  <a:tcPr marL="7620" marR="7620" marT="7620" marB="0" anchor="b"/>
                </a:tc>
                <a:extLst>
                  <a:ext uri="{0D108BD9-81ED-4DB2-BD59-A6C34878D82A}">
                    <a16:rowId xmlns:a16="http://schemas.microsoft.com/office/drawing/2014/main" val="10004"/>
                  </a:ext>
                </a:extLst>
              </a:tr>
              <a:tr h="370840">
                <a:tc>
                  <a:txBody>
                    <a:bodyPr/>
                    <a:lstStyle/>
                    <a:p>
                      <a:pPr algn="l"/>
                      <a:r>
                        <a:rPr lang="en-US" sz="1400" b="0" dirty="0">
                          <a:latin typeface="Candara" pitchFamily="34" charset="0"/>
                        </a:rPr>
                        <a:t>Underwriting results</a:t>
                      </a:r>
                    </a:p>
                  </a:txBody>
                  <a:tcPr anchor="b"/>
                </a:tc>
                <a:tc>
                  <a:txBody>
                    <a:bodyPr/>
                    <a:lstStyle/>
                    <a:p>
                      <a:pPr algn="r" fontAlgn="b"/>
                      <a:r>
                        <a:rPr lang="en-US" sz="1400" b="0" i="0" u="none" strike="noStrike" dirty="0">
                          <a:solidFill>
                            <a:srgbClr val="000000"/>
                          </a:solidFill>
                          <a:effectLst/>
                          <a:latin typeface="Candara" panose="020E0502030303020204" pitchFamily="34" charset="0"/>
                        </a:rPr>
                        <a:t>3.61</a:t>
                      </a:r>
                    </a:p>
                  </a:txBody>
                  <a:tcPr marL="7620" marR="7620" marT="7620" marB="0" anchor="b"/>
                </a:tc>
                <a:tc>
                  <a:txBody>
                    <a:bodyPr/>
                    <a:lstStyle/>
                    <a:p>
                      <a:pPr marL="0" marR="0" algn="r" defTabSz="914400" rtl="0" eaLnBrk="1" fontAlgn="b" latinLnBrk="0" hangingPunct="1">
                        <a:lnSpc>
                          <a:spcPct val="107000"/>
                        </a:lnSpc>
                        <a:spcBef>
                          <a:spcPts val="0"/>
                        </a:spcBef>
                        <a:spcAft>
                          <a:spcPts val="800"/>
                        </a:spcAft>
                      </a:pPr>
                      <a:r>
                        <a:rPr lang="en-US" sz="1400" b="0" i="0" u="none" strike="noStrike" kern="1200">
                          <a:solidFill>
                            <a:srgbClr val="000000"/>
                          </a:solidFill>
                          <a:effectLst/>
                          <a:latin typeface="Candara" panose="020E0502030303020204" pitchFamily="34" charset="0"/>
                          <a:ea typeface="+mn-ea"/>
                          <a:cs typeface="+mn-cs"/>
                        </a:rPr>
                        <a:t>5.12</a:t>
                      </a:r>
                    </a:p>
                  </a:txBody>
                  <a:tcPr marL="7620" marR="7620" marT="7620" marB="0" anchor="b"/>
                </a:tc>
                <a:tc>
                  <a:txBody>
                    <a:bodyPr/>
                    <a:lstStyle/>
                    <a:p>
                      <a:pPr algn="r" rtl="0" fontAlgn="ctr"/>
                      <a:r>
                        <a:rPr lang="en-US" sz="1400" b="0" kern="1200" dirty="0">
                          <a:solidFill>
                            <a:schemeClr val="tx1"/>
                          </a:solidFill>
                          <a:latin typeface="Candara" pitchFamily="34" charset="0"/>
                          <a:ea typeface="+mn-ea"/>
                          <a:cs typeface="+mn-cs"/>
                        </a:rPr>
                        <a:t>-29.4%</a:t>
                      </a:r>
                    </a:p>
                  </a:txBody>
                  <a:tcPr marL="7620" marR="7620" marT="7620" marB="0" anchor="b"/>
                </a:tc>
                <a:extLst>
                  <a:ext uri="{0D108BD9-81ED-4DB2-BD59-A6C34878D82A}">
                    <a16:rowId xmlns:a16="http://schemas.microsoft.com/office/drawing/2014/main" val="10005"/>
                  </a:ext>
                </a:extLst>
              </a:tr>
              <a:tr h="259080">
                <a:tc>
                  <a:txBody>
                    <a:bodyPr/>
                    <a:lstStyle/>
                    <a:p>
                      <a:pPr algn="l"/>
                      <a:r>
                        <a:rPr lang="en-US" sz="1400" b="0" dirty="0">
                          <a:latin typeface="Candara" pitchFamily="34" charset="0"/>
                        </a:rPr>
                        <a:t>Investment &amp; Other  Income</a:t>
                      </a:r>
                    </a:p>
                  </a:txBody>
                  <a:tcPr anchor="b"/>
                </a:tc>
                <a:tc>
                  <a:txBody>
                    <a:bodyPr/>
                    <a:lstStyle/>
                    <a:p>
                      <a:pPr algn="r" fontAlgn="b"/>
                      <a:r>
                        <a:rPr lang="en-US" sz="1400" b="0" i="0" u="none" strike="noStrike" dirty="0">
                          <a:solidFill>
                            <a:srgbClr val="000000"/>
                          </a:solidFill>
                          <a:effectLst/>
                          <a:latin typeface="Candara" panose="020E0502030303020204" pitchFamily="34" charset="0"/>
                        </a:rPr>
                        <a:t>9.94</a:t>
                      </a:r>
                    </a:p>
                  </a:txBody>
                  <a:tcPr marL="7620" marR="7620" marT="7620" marB="0" anchor="b"/>
                </a:tc>
                <a:tc>
                  <a:txBody>
                    <a:bodyPr/>
                    <a:lstStyle/>
                    <a:p>
                      <a:pPr marL="0" marR="0" algn="r" defTabSz="914400" rtl="0" eaLnBrk="1" fontAlgn="b" latinLnBrk="0" hangingPunct="1">
                        <a:lnSpc>
                          <a:spcPct val="107000"/>
                        </a:lnSpc>
                        <a:spcBef>
                          <a:spcPts val="0"/>
                        </a:spcBef>
                        <a:spcAft>
                          <a:spcPts val="800"/>
                        </a:spcAft>
                      </a:pPr>
                      <a:r>
                        <a:rPr lang="en-US" sz="1400" b="0" i="0" u="none" strike="noStrike" kern="1200">
                          <a:solidFill>
                            <a:srgbClr val="000000"/>
                          </a:solidFill>
                          <a:effectLst/>
                          <a:latin typeface="Candara" panose="020E0502030303020204" pitchFamily="34" charset="0"/>
                          <a:ea typeface="+mn-ea"/>
                          <a:cs typeface="+mn-cs"/>
                        </a:rPr>
                        <a:t>7.65</a:t>
                      </a:r>
                    </a:p>
                  </a:txBody>
                  <a:tcPr marL="7620" marR="7620" marT="7620" marB="0" anchor="b"/>
                </a:tc>
                <a:tc>
                  <a:txBody>
                    <a:bodyPr/>
                    <a:lstStyle/>
                    <a:p>
                      <a:pPr algn="r" rtl="0" fontAlgn="ctr"/>
                      <a:r>
                        <a:rPr lang="en-US" sz="1400" b="0" kern="1200" dirty="0">
                          <a:solidFill>
                            <a:schemeClr val="tx1"/>
                          </a:solidFill>
                          <a:latin typeface="Candara" pitchFamily="34" charset="0"/>
                          <a:ea typeface="+mn-ea"/>
                          <a:cs typeface="+mn-cs"/>
                        </a:rPr>
                        <a:t>29.9%</a:t>
                      </a:r>
                    </a:p>
                  </a:txBody>
                  <a:tcPr marL="7620" marR="7620" marT="7620" marB="0" anchor="b"/>
                </a:tc>
                <a:extLst>
                  <a:ext uri="{0D108BD9-81ED-4DB2-BD59-A6C34878D82A}">
                    <a16:rowId xmlns:a16="http://schemas.microsoft.com/office/drawing/2014/main" val="10006"/>
                  </a:ext>
                </a:extLst>
              </a:tr>
              <a:tr h="259080">
                <a:tc>
                  <a:txBody>
                    <a:bodyPr/>
                    <a:lstStyle/>
                    <a:p>
                      <a:pPr algn="l"/>
                      <a:r>
                        <a:rPr lang="en-US" sz="1400" b="0" dirty="0">
                          <a:latin typeface="Candara" pitchFamily="34" charset="0"/>
                        </a:rPr>
                        <a:t>Other expenses </a:t>
                      </a:r>
                    </a:p>
                  </a:txBody>
                  <a:tcPr anchor="b"/>
                </a:tc>
                <a:tc>
                  <a:txBody>
                    <a:bodyPr/>
                    <a:lstStyle/>
                    <a:p>
                      <a:pPr algn="r" fontAlgn="b"/>
                      <a:r>
                        <a:rPr lang="en-US" sz="1400" b="0" i="0" u="none" strike="noStrike" dirty="0">
                          <a:solidFill>
                            <a:srgbClr val="000000"/>
                          </a:solidFill>
                          <a:effectLst/>
                          <a:latin typeface="Candara" panose="020E0502030303020204" pitchFamily="34" charset="0"/>
                        </a:rPr>
                        <a:t>1.12</a:t>
                      </a:r>
                    </a:p>
                  </a:txBody>
                  <a:tcPr marL="7620" marR="7620" marT="7620" marB="0" anchor="b"/>
                </a:tc>
                <a:tc>
                  <a:txBody>
                    <a:bodyPr/>
                    <a:lstStyle/>
                    <a:p>
                      <a:pPr marL="0" marR="0" algn="r" defTabSz="914400" rtl="0" eaLnBrk="1" fontAlgn="b" latinLnBrk="0" hangingPunct="1">
                        <a:lnSpc>
                          <a:spcPct val="107000"/>
                        </a:lnSpc>
                        <a:spcBef>
                          <a:spcPts val="0"/>
                        </a:spcBef>
                        <a:spcAft>
                          <a:spcPts val="800"/>
                        </a:spcAft>
                      </a:pPr>
                      <a:r>
                        <a:rPr lang="en-US" sz="1400" b="0" i="0" u="none" strike="noStrike" kern="1200" dirty="0">
                          <a:solidFill>
                            <a:srgbClr val="000000"/>
                          </a:solidFill>
                          <a:effectLst/>
                          <a:latin typeface="Candara" panose="020E0502030303020204" pitchFamily="34" charset="0"/>
                          <a:ea typeface="+mn-ea"/>
                          <a:cs typeface="+mn-cs"/>
                        </a:rPr>
                        <a:t>1.19</a:t>
                      </a:r>
                    </a:p>
                  </a:txBody>
                  <a:tcPr marL="7620" marR="7620" marT="7620" marB="0" anchor="b"/>
                </a:tc>
                <a:tc>
                  <a:txBody>
                    <a:bodyPr/>
                    <a:lstStyle/>
                    <a:p>
                      <a:pPr algn="r" rtl="0" fontAlgn="ctr"/>
                      <a:r>
                        <a:rPr lang="en-US" sz="1400" b="0" kern="1200" dirty="0">
                          <a:solidFill>
                            <a:schemeClr val="tx1"/>
                          </a:solidFill>
                          <a:latin typeface="Candara" pitchFamily="34" charset="0"/>
                          <a:ea typeface="+mn-ea"/>
                          <a:cs typeface="+mn-cs"/>
                        </a:rPr>
                        <a:t>-5.8%</a:t>
                      </a:r>
                    </a:p>
                  </a:txBody>
                  <a:tcPr marL="7620" marR="7620" marT="7620" marB="0" anchor="b"/>
                </a:tc>
                <a:extLst>
                  <a:ext uri="{0D108BD9-81ED-4DB2-BD59-A6C34878D82A}">
                    <a16:rowId xmlns:a16="http://schemas.microsoft.com/office/drawing/2014/main" val="162054499"/>
                  </a:ext>
                </a:extLst>
              </a:tr>
              <a:tr h="370840">
                <a:tc>
                  <a:txBody>
                    <a:bodyPr/>
                    <a:lstStyle/>
                    <a:p>
                      <a:pPr algn="l"/>
                      <a:r>
                        <a:rPr lang="en-US" sz="1400" b="0" dirty="0">
                          <a:latin typeface="Candara" pitchFamily="34" charset="0"/>
                        </a:rPr>
                        <a:t>Profit Before</a:t>
                      </a:r>
                      <a:r>
                        <a:rPr lang="en-US" sz="1400" b="0" baseline="0" dirty="0">
                          <a:latin typeface="Candara" pitchFamily="34" charset="0"/>
                        </a:rPr>
                        <a:t> Tax</a:t>
                      </a:r>
                      <a:endParaRPr lang="en-US" sz="1400" b="0" dirty="0">
                        <a:latin typeface="Candara" pitchFamily="34" charset="0"/>
                      </a:endParaRPr>
                    </a:p>
                  </a:txBody>
                  <a:tcPr anchor="b"/>
                </a:tc>
                <a:tc>
                  <a:txBody>
                    <a:bodyPr/>
                    <a:lstStyle/>
                    <a:p>
                      <a:pPr algn="r" fontAlgn="b"/>
                      <a:r>
                        <a:rPr lang="en-US" sz="1400" b="0" i="0" u="none" strike="noStrike" dirty="0">
                          <a:solidFill>
                            <a:srgbClr val="000000"/>
                          </a:solidFill>
                          <a:effectLst/>
                          <a:latin typeface="Candara" panose="020E0502030303020204" pitchFamily="34" charset="0"/>
                        </a:rPr>
                        <a:t>12.64</a:t>
                      </a:r>
                    </a:p>
                  </a:txBody>
                  <a:tcPr marL="7620" marR="7620" marT="7620" marB="0" anchor="b"/>
                </a:tc>
                <a:tc>
                  <a:txBody>
                    <a:bodyPr/>
                    <a:lstStyle/>
                    <a:p>
                      <a:pPr marL="0" marR="0" algn="r" defTabSz="914400" rtl="0" eaLnBrk="1" fontAlgn="b" latinLnBrk="0" hangingPunct="1">
                        <a:lnSpc>
                          <a:spcPct val="107000"/>
                        </a:lnSpc>
                        <a:spcBef>
                          <a:spcPts val="0"/>
                        </a:spcBef>
                        <a:spcAft>
                          <a:spcPts val="800"/>
                        </a:spcAft>
                      </a:pPr>
                      <a:r>
                        <a:rPr lang="en-US" sz="1400" b="0" i="0" u="none" strike="noStrike" kern="1200" dirty="0">
                          <a:solidFill>
                            <a:srgbClr val="000000"/>
                          </a:solidFill>
                          <a:effectLst/>
                          <a:latin typeface="Candara" panose="020E0502030303020204" pitchFamily="34" charset="0"/>
                          <a:ea typeface="+mn-ea"/>
                          <a:cs typeface="+mn-cs"/>
                        </a:rPr>
                        <a:t>12.06</a:t>
                      </a:r>
                    </a:p>
                  </a:txBody>
                  <a:tcPr marL="7620" marR="7620" marT="7620" marB="0" anchor="b"/>
                </a:tc>
                <a:tc>
                  <a:txBody>
                    <a:bodyPr/>
                    <a:lstStyle/>
                    <a:p>
                      <a:pPr algn="r" rtl="0" fontAlgn="ctr"/>
                      <a:r>
                        <a:rPr lang="en-US" sz="1400" b="0" kern="1200" dirty="0">
                          <a:solidFill>
                            <a:schemeClr val="tx1"/>
                          </a:solidFill>
                          <a:latin typeface="Candara" pitchFamily="34" charset="0"/>
                          <a:ea typeface="+mn-ea"/>
                          <a:cs typeface="+mn-cs"/>
                        </a:rPr>
                        <a:t>4.8%</a:t>
                      </a:r>
                    </a:p>
                  </a:txBody>
                  <a:tcPr marL="7620" marR="7620" marT="7620" marB="0" anchor="b"/>
                </a:tc>
                <a:extLst>
                  <a:ext uri="{0D108BD9-81ED-4DB2-BD59-A6C34878D82A}">
                    <a16:rowId xmlns:a16="http://schemas.microsoft.com/office/drawing/2014/main" val="10007"/>
                  </a:ext>
                </a:extLst>
              </a:tr>
              <a:tr h="370840">
                <a:tc>
                  <a:txBody>
                    <a:bodyPr/>
                    <a:lstStyle/>
                    <a:p>
                      <a:pPr algn="l"/>
                      <a:r>
                        <a:rPr lang="en-US" sz="1400" b="0" dirty="0">
                          <a:latin typeface="Candara" pitchFamily="34" charset="0"/>
                        </a:rPr>
                        <a:t>Profit After Tax</a:t>
                      </a:r>
                    </a:p>
                  </a:txBody>
                  <a:tcPr anchor="b"/>
                </a:tc>
                <a:tc>
                  <a:txBody>
                    <a:bodyPr/>
                    <a:lstStyle/>
                    <a:p>
                      <a:pPr algn="r" fontAlgn="b"/>
                      <a:r>
                        <a:rPr lang="en-US" sz="1400" b="0" i="0" u="none" strike="noStrike" dirty="0">
                          <a:solidFill>
                            <a:srgbClr val="000000"/>
                          </a:solidFill>
                          <a:effectLst/>
                          <a:latin typeface="Candara" panose="020E0502030303020204" pitchFamily="34" charset="0"/>
                        </a:rPr>
                        <a:t>9.66</a:t>
                      </a:r>
                    </a:p>
                  </a:txBody>
                  <a:tcPr marL="7620" marR="7620" marT="7620" marB="0" anchor="b"/>
                </a:tc>
                <a:tc>
                  <a:txBody>
                    <a:bodyPr/>
                    <a:lstStyle/>
                    <a:p>
                      <a:pPr marL="0" marR="0" algn="r" defTabSz="914400" rtl="0" eaLnBrk="1" fontAlgn="b" latinLnBrk="0" hangingPunct="1">
                        <a:lnSpc>
                          <a:spcPct val="107000"/>
                        </a:lnSpc>
                        <a:spcBef>
                          <a:spcPts val="0"/>
                        </a:spcBef>
                        <a:spcAft>
                          <a:spcPts val="800"/>
                        </a:spcAft>
                      </a:pPr>
                      <a:r>
                        <a:rPr lang="en-US" sz="1400" b="0" i="0" u="none" strike="noStrike" kern="1200" dirty="0">
                          <a:solidFill>
                            <a:srgbClr val="000000"/>
                          </a:solidFill>
                          <a:effectLst/>
                          <a:latin typeface="Candara" panose="020E0502030303020204" pitchFamily="34" charset="0"/>
                          <a:ea typeface="+mn-ea"/>
                          <a:cs typeface="+mn-cs"/>
                        </a:rPr>
                        <a:t>8.01</a:t>
                      </a:r>
                    </a:p>
                  </a:txBody>
                  <a:tcPr marL="7620" marR="7620" marT="7620" marB="0" anchor="b"/>
                </a:tc>
                <a:tc>
                  <a:txBody>
                    <a:bodyPr/>
                    <a:lstStyle/>
                    <a:p>
                      <a:pPr algn="r" rtl="0" fontAlgn="ctr"/>
                      <a:r>
                        <a:rPr lang="en-US" sz="1400" b="0" kern="1200" dirty="0">
                          <a:solidFill>
                            <a:schemeClr val="tx1"/>
                          </a:solidFill>
                          <a:latin typeface="Candara" pitchFamily="34" charset="0"/>
                          <a:ea typeface="+mn-ea"/>
                          <a:cs typeface="+mn-cs"/>
                        </a:rPr>
                        <a:t>20.6%</a:t>
                      </a:r>
                    </a:p>
                  </a:txBody>
                  <a:tcPr marL="7620" marR="7620" marT="7620" marB="0" anchor="b"/>
                </a:tc>
                <a:extLst>
                  <a:ext uri="{0D108BD9-81ED-4DB2-BD59-A6C34878D82A}">
                    <a16:rowId xmlns:a16="http://schemas.microsoft.com/office/drawing/2014/main" val="10008"/>
                  </a:ext>
                </a:extLst>
              </a:tr>
            </a:tbl>
          </a:graphicData>
        </a:graphic>
      </p:graphicFrame>
      <p:sp>
        <p:nvSpPr>
          <p:cNvPr id="5" name="Footer Placeholder 4"/>
          <p:cNvSpPr>
            <a:spLocks noGrp="1"/>
          </p:cNvSpPr>
          <p:nvPr>
            <p:ph type="ftr" sz="quarter" idx="11"/>
          </p:nvPr>
        </p:nvSpPr>
        <p:spPr/>
        <p:txBody>
          <a:bodyPr/>
          <a:lstStyle/>
          <a:p>
            <a:r>
              <a:rPr lang="en-US"/>
              <a:t>Habib Insurance</a:t>
            </a:r>
            <a:endParaRPr lang="en-US" dirty="0"/>
          </a:p>
        </p:txBody>
      </p:sp>
    </p:spTree>
    <p:extLst>
      <p:ext uri="{BB962C8B-B14F-4D97-AF65-F5344CB8AC3E}">
        <p14:creationId xmlns:p14="http://schemas.microsoft.com/office/powerpoint/2010/main" val="831830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1775</TotalTime>
  <Words>806</Words>
  <Application>Microsoft Office PowerPoint</Application>
  <PresentationFormat>On-screen Show (4:3)</PresentationFormat>
  <Paragraphs>281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Candara</vt:lpstr>
      <vt:lpstr>Office Theme</vt:lpstr>
      <vt:lpstr>Corporate Briefing Session</vt:lpstr>
      <vt:lpstr>Brief Overview</vt:lpstr>
      <vt:lpstr>Management Information</vt:lpstr>
      <vt:lpstr>Management Information</vt:lpstr>
      <vt:lpstr>Credit Rating</vt:lpstr>
      <vt:lpstr>Our Products</vt:lpstr>
      <vt:lpstr>Awards &amp; Recognitions</vt:lpstr>
      <vt:lpstr>Economy</vt:lpstr>
      <vt:lpstr>Pakistan Insurance Sector, CY19</vt:lpstr>
      <vt:lpstr>Financial Snapshot-9MCY20</vt:lpstr>
      <vt:lpstr>Business Review-9MCY20</vt:lpstr>
      <vt:lpstr>Business Review</vt:lpstr>
      <vt:lpstr>Business Review</vt:lpstr>
      <vt:lpstr>Corporate Payouts</vt:lpstr>
      <vt:lpstr>Future Outlook: CY20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samad</dc:creator>
  <cp:lastModifiedBy>Sohaib Hasan</cp:lastModifiedBy>
  <cp:revision>115</cp:revision>
  <cp:lastPrinted>2020-12-09T07:38:25Z</cp:lastPrinted>
  <dcterms:created xsi:type="dcterms:W3CDTF">2019-10-22T10:43:01Z</dcterms:created>
  <dcterms:modified xsi:type="dcterms:W3CDTF">2020-12-09T07:49:20Z</dcterms:modified>
</cp:coreProperties>
</file>