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57" r:id="rId10"/>
    <p:sldId id="277" r:id="rId11"/>
    <p:sldId id="259" r:id="rId12"/>
    <p:sldId id="260" r:id="rId13"/>
    <p:sldId id="276" r:id="rId14"/>
    <p:sldId id="271" r:id="rId15"/>
    <p:sldId id="275" r:id="rId16"/>
    <p:sldId id="272" r:id="rId17"/>
    <p:sldId id="273" r:id="rId18"/>
    <p:sldId id="274" r:id="rId19"/>
    <p:sldId id="262" r:id="rId20"/>
    <p:sldId id="263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Sheet1!$A$2:$A$25</c:f>
              <c:numCache>
                <c:formatCode>[$-409]mmm\-yy;@</c:formatCode>
                <c:ptCount val="24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  <c:pt idx="14">
                  <c:v>43344</c:v>
                </c:pt>
                <c:pt idx="15">
                  <c:v>43374</c:v>
                </c:pt>
                <c:pt idx="16">
                  <c:v>43405</c:v>
                </c:pt>
                <c:pt idx="17">
                  <c:v>43435</c:v>
                </c:pt>
                <c:pt idx="18">
                  <c:v>43466</c:v>
                </c:pt>
                <c:pt idx="19">
                  <c:v>43497</c:v>
                </c:pt>
                <c:pt idx="20">
                  <c:v>43525</c:v>
                </c:pt>
                <c:pt idx="21">
                  <c:v>43556</c:v>
                </c:pt>
                <c:pt idx="22">
                  <c:v>43586</c:v>
                </c:pt>
                <c:pt idx="23">
                  <c:v>43617</c:v>
                </c:pt>
              </c:numCache>
            </c:numRef>
          </c:cat>
          <c:val>
            <c:numRef>
              <c:f>Sheet1!$B$2:$B$25</c:f>
              <c:numCache>
                <c:formatCode>0%</c:formatCode>
                <c:ptCount val="24"/>
                <c:pt idx="0">
                  <c:v>6.1400000000000003E-2</c:v>
                </c:pt>
                <c:pt idx="1">
                  <c:v>6.1499999999999999E-2</c:v>
                </c:pt>
                <c:pt idx="2">
                  <c:v>6.1600000000000002E-2</c:v>
                </c:pt>
                <c:pt idx="3">
                  <c:v>6.1699999999999998E-2</c:v>
                </c:pt>
                <c:pt idx="4">
                  <c:v>6.1800000000000001E-2</c:v>
                </c:pt>
                <c:pt idx="5">
                  <c:v>6.2100000000000002E-2</c:v>
                </c:pt>
                <c:pt idx="6">
                  <c:v>6.2300000000000001E-2</c:v>
                </c:pt>
                <c:pt idx="7">
                  <c:v>6.4399999999999999E-2</c:v>
                </c:pt>
                <c:pt idx="8">
                  <c:v>6.5100000000000005E-2</c:v>
                </c:pt>
                <c:pt idx="9">
                  <c:v>6.5000000000000002E-2</c:v>
                </c:pt>
                <c:pt idx="10">
                  <c:v>6.59E-2</c:v>
                </c:pt>
                <c:pt idx="11">
                  <c:v>6.9699999999999998E-2</c:v>
                </c:pt>
                <c:pt idx="12">
                  <c:v>7.2700000000000001E-2</c:v>
                </c:pt>
                <c:pt idx="13">
                  <c:v>8.0500000000000002E-2</c:v>
                </c:pt>
                <c:pt idx="14">
                  <c:v>8.1699999999999995E-2</c:v>
                </c:pt>
                <c:pt idx="15">
                  <c:v>9.4299999999999995E-2</c:v>
                </c:pt>
                <c:pt idx="16">
                  <c:v>9.8699999999999996E-2</c:v>
                </c:pt>
                <c:pt idx="17">
                  <c:v>0.1066</c:v>
                </c:pt>
                <c:pt idx="18">
                  <c:v>0.1076</c:v>
                </c:pt>
                <c:pt idx="19">
                  <c:v>0.1085</c:v>
                </c:pt>
                <c:pt idx="20">
                  <c:v>0.109</c:v>
                </c:pt>
                <c:pt idx="21">
                  <c:v>0.1125</c:v>
                </c:pt>
                <c:pt idx="22">
                  <c:v>0.1217</c:v>
                </c:pt>
                <c:pt idx="23">
                  <c:v>0.13059999999999999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36256"/>
        <c:axId val="102737792"/>
      </c:lineChart>
      <c:dateAx>
        <c:axId val="10273625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crossAx val="102737792"/>
        <c:crosses val="autoZero"/>
        <c:auto val="1"/>
        <c:lblOffset val="100"/>
        <c:baseTimeUnit val="months"/>
      </c:dateAx>
      <c:valAx>
        <c:axId val="102737792"/>
        <c:scaling>
          <c:orientation val="minMax"/>
          <c:max val="0.14000000000000001"/>
          <c:min val="5.000000000000001E-2"/>
        </c:scaling>
        <c:delete val="0"/>
        <c:axPos val="l"/>
        <c:numFmt formatCode="0%" sourceLinked="1"/>
        <c:majorTickMark val="none"/>
        <c:minorTickMark val="none"/>
        <c:tickLblPos val="nextTo"/>
        <c:crossAx val="102736256"/>
        <c:crosses val="autoZero"/>
        <c:crossBetween val="between"/>
        <c:majorUnit val="4.5000000000000012E-2"/>
        <c:minorUnit val="1.0000000000000002E-2"/>
      </c:valAx>
    </c:plotArea>
    <c:plotVisOnly val="1"/>
    <c:dispBlanksAs val="gap"/>
    <c:showDLblsOverMax val="0"/>
  </c:chart>
  <c:txPr>
    <a:bodyPr/>
    <a:lstStyle/>
    <a:p>
      <a:pPr>
        <a:defRPr sz="1400">
          <a:latin typeface="Candara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Sheet1!$A$2:$A$25</c:f>
              <c:numCache>
                <c:formatCode>[$-409]mmm\-yy;@</c:formatCode>
                <c:ptCount val="24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  <c:pt idx="14">
                  <c:v>43344</c:v>
                </c:pt>
                <c:pt idx="15">
                  <c:v>43374</c:v>
                </c:pt>
                <c:pt idx="16">
                  <c:v>43405</c:v>
                </c:pt>
                <c:pt idx="17">
                  <c:v>43435</c:v>
                </c:pt>
                <c:pt idx="18">
                  <c:v>43466</c:v>
                </c:pt>
                <c:pt idx="19">
                  <c:v>43497</c:v>
                </c:pt>
                <c:pt idx="20">
                  <c:v>43525</c:v>
                </c:pt>
                <c:pt idx="21">
                  <c:v>43556</c:v>
                </c:pt>
                <c:pt idx="22">
                  <c:v>43586</c:v>
                </c:pt>
                <c:pt idx="23">
                  <c:v>43617</c:v>
                </c:pt>
              </c:numCache>
            </c:numRef>
          </c:cat>
          <c:val>
            <c:numRef>
              <c:f>Sheet1!$B$2:$B$25</c:f>
              <c:numCache>
                <c:formatCode>_(* #,##0.00_);_(* \(#,##0.00\);_(* "-"??_);_(@_)</c:formatCode>
                <c:ptCount val="24"/>
                <c:pt idx="0">
                  <c:v>105.58</c:v>
                </c:pt>
                <c:pt idx="1">
                  <c:v>105.39</c:v>
                </c:pt>
                <c:pt idx="2">
                  <c:v>105.41</c:v>
                </c:pt>
                <c:pt idx="3">
                  <c:v>105.42</c:v>
                </c:pt>
                <c:pt idx="4">
                  <c:v>105.45</c:v>
                </c:pt>
                <c:pt idx="5">
                  <c:v>109.6</c:v>
                </c:pt>
                <c:pt idx="6">
                  <c:v>110.64395580681816</c:v>
                </c:pt>
                <c:pt idx="7">
                  <c:v>110.65327392894736</c:v>
                </c:pt>
                <c:pt idx="8">
                  <c:v>112.54427879047618</c:v>
                </c:pt>
                <c:pt idx="9">
                  <c:v>115.69267655714286</c:v>
                </c:pt>
                <c:pt idx="10">
                  <c:v>115.70811651428572</c:v>
                </c:pt>
                <c:pt idx="11">
                  <c:v>119.51369998157895</c:v>
                </c:pt>
                <c:pt idx="12">
                  <c:v>124.95924852499999</c:v>
                </c:pt>
                <c:pt idx="13">
                  <c:v>124.17262842105262</c:v>
                </c:pt>
                <c:pt idx="14">
                  <c:v>124.34037952777778</c:v>
                </c:pt>
                <c:pt idx="15">
                  <c:v>130.9774799673913</c:v>
                </c:pt>
                <c:pt idx="16">
                  <c:v>135</c:v>
                </c:pt>
                <c:pt idx="17">
                  <c:v>138.39279999999999</c:v>
                </c:pt>
                <c:pt idx="18">
                  <c:v>138.6951</c:v>
                </c:pt>
                <c:pt idx="19">
                  <c:v>138.5307</c:v>
                </c:pt>
                <c:pt idx="20">
                  <c:v>139.16630000000001</c:v>
                </c:pt>
                <c:pt idx="21">
                  <c:v>141.16460000000001</c:v>
                </c:pt>
                <c:pt idx="22">
                  <c:v>146.3349</c:v>
                </c:pt>
                <c:pt idx="23">
                  <c:v>154.97188749999998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5808"/>
        <c:axId val="6617344"/>
      </c:lineChart>
      <c:dateAx>
        <c:axId val="6615808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617344"/>
        <c:crosses val="autoZero"/>
        <c:auto val="1"/>
        <c:lblOffset val="100"/>
        <c:baseTimeUnit val="months"/>
      </c:dateAx>
      <c:valAx>
        <c:axId val="6617344"/>
        <c:scaling>
          <c:orientation val="minMax"/>
          <c:max val="160"/>
          <c:min val="100"/>
        </c:scaling>
        <c:delete val="0"/>
        <c:axPos val="l"/>
        <c:numFmt formatCode="#,##0" sourceLinked="0"/>
        <c:majorTickMark val="none"/>
        <c:minorTickMark val="none"/>
        <c:tickLblPos val="nextTo"/>
        <c:crossAx val="6615808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txPr>
    <a:bodyPr/>
    <a:lstStyle/>
    <a:p>
      <a:pPr>
        <a:defRPr sz="1400">
          <a:latin typeface="Candara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Jun-14</c:v>
                </c:pt>
                <c:pt idx="1">
                  <c:v>Jun-15</c:v>
                </c:pt>
                <c:pt idx="2">
                  <c:v>Jun-16</c:v>
                </c:pt>
                <c:pt idx="3">
                  <c:v>Jun-17</c:v>
                </c:pt>
                <c:pt idx="4">
                  <c:v>Jun-18</c:v>
                </c:pt>
                <c:pt idx="5">
                  <c:v>Jun-19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4.0533534031533591E-2</c:v>
                </c:pt>
                <c:pt idx="1">
                  <c:v>4.0578518900160621E-2</c:v>
                </c:pt>
                <c:pt idx="2">
                  <c:v>4.5632902290133837E-2</c:v>
                </c:pt>
                <c:pt idx="3">
                  <c:v>5.3732719175892507E-2</c:v>
                </c:pt>
                <c:pt idx="4">
                  <c:v>5.7921035248176045E-2</c:v>
                </c:pt>
                <c:pt idx="5">
                  <c:v>3.2899999999999929E-2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6736"/>
        <c:axId val="6998272"/>
      </c:lineChart>
      <c:catAx>
        <c:axId val="699673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998272"/>
        <c:crosses val="autoZero"/>
        <c:auto val="1"/>
        <c:lblAlgn val="ctr"/>
        <c:lblOffset val="100"/>
        <c:noMultiLvlLbl val="1"/>
      </c:catAx>
      <c:valAx>
        <c:axId val="6998272"/>
        <c:scaling>
          <c:orientation val="minMax"/>
          <c:max val="7.0000000000000007E-2"/>
          <c:min val="2.0000000000000004E-2"/>
        </c:scaling>
        <c:delete val="0"/>
        <c:axPos val="l"/>
        <c:numFmt formatCode="0%" sourceLinked="1"/>
        <c:majorTickMark val="none"/>
        <c:minorTickMark val="none"/>
        <c:tickLblPos val="nextTo"/>
        <c:crossAx val="6996736"/>
        <c:crosses val="autoZero"/>
        <c:crossBetween val="between"/>
        <c:majorUnit val="2.5000000000000005E-2"/>
      </c:valAx>
    </c:plotArea>
    <c:plotVisOnly val="1"/>
    <c:dispBlanksAs val="gap"/>
    <c:showDLblsOverMax val="0"/>
  </c:chart>
  <c:txPr>
    <a:bodyPr/>
    <a:lstStyle/>
    <a:p>
      <a:pPr>
        <a:defRPr sz="1400">
          <a:latin typeface="Candara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32903841565258"/>
          <c:y val="5.1475666445308793E-2"/>
          <c:w val="0.78613648293963245"/>
          <c:h val="0.51245896973721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Serv. (PKR.Bn)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Jun-14</c:v>
                </c:pt>
                <c:pt idx="1">
                  <c:v>Jun-15</c:v>
                </c:pt>
                <c:pt idx="2">
                  <c:v>Jun-16</c:v>
                </c:pt>
                <c:pt idx="3">
                  <c:v>Jun-17</c:v>
                </c:pt>
                <c:pt idx="4">
                  <c:v>Jun-18</c:v>
                </c:pt>
                <c:pt idx="5">
                  <c:v>Jun-19</c:v>
                </c:pt>
              </c:strCache>
            </c:strRef>
          </c:cat>
          <c:val>
            <c:numRef>
              <c:f>Sheet1!$B$2:$B$7</c:f>
              <c:numCache>
                <c:formatCode>_(* #,##0.00_);_(* \(#,##0.00\);_(* "-"??_);_(@_)</c:formatCode>
                <c:ptCount val="6"/>
                <c:pt idx="0">
                  <c:v>5971.1629999999996</c:v>
                </c:pt>
                <c:pt idx="1">
                  <c:v>6231.5789999999997</c:v>
                </c:pt>
                <c:pt idx="2">
                  <c:v>6588.2</c:v>
                </c:pt>
                <c:pt idx="3">
                  <c:v>7013.74</c:v>
                </c:pt>
                <c:pt idx="4">
                  <c:v>7464.5259999999998</c:v>
                </c:pt>
                <c:pt idx="5">
                  <c:v>7815.358721999999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Ind. (PKR.Bn)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Jun-14</c:v>
                </c:pt>
                <c:pt idx="1">
                  <c:v>Jun-15</c:v>
                </c:pt>
                <c:pt idx="2">
                  <c:v>Jun-16</c:v>
                </c:pt>
                <c:pt idx="3">
                  <c:v>Jun-17</c:v>
                </c:pt>
                <c:pt idx="4">
                  <c:v>Jun-18</c:v>
                </c:pt>
                <c:pt idx="5">
                  <c:v>Jun-19</c:v>
                </c:pt>
              </c:strCache>
            </c:strRef>
          </c:cat>
          <c:val>
            <c:numRef>
              <c:f>Sheet1!$C$2:$C$7</c:f>
              <c:numCache>
                <c:formatCode>_(* #,##0.00_);_(* \(#,##0.00\);_(* "-"??_);_(@_)</c:formatCode>
                <c:ptCount val="6"/>
                <c:pt idx="0">
                  <c:v>2089.7759999999998</c:v>
                </c:pt>
                <c:pt idx="1">
                  <c:v>2198.027</c:v>
                </c:pt>
                <c:pt idx="2">
                  <c:v>2323.1689999999999</c:v>
                </c:pt>
                <c:pt idx="3">
                  <c:v>2449.1320000000001</c:v>
                </c:pt>
                <c:pt idx="4">
                  <c:v>2591.3359999999998</c:v>
                </c:pt>
                <c:pt idx="5">
                  <c:v>2627.6147039999996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Agri (PKR.Bn)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Jun-14</c:v>
                </c:pt>
                <c:pt idx="1">
                  <c:v>Jun-15</c:v>
                </c:pt>
                <c:pt idx="2">
                  <c:v>Jun-16</c:v>
                </c:pt>
                <c:pt idx="3">
                  <c:v>Jun-17</c:v>
                </c:pt>
                <c:pt idx="4">
                  <c:v>Jun-18</c:v>
                </c:pt>
                <c:pt idx="5">
                  <c:v>Jun-19</c:v>
                </c:pt>
              </c:strCache>
            </c:strRef>
          </c:cat>
          <c:val>
            <c:numRef>
              <c:f>Sheet1!$D$2:$D$7</c:f>
              <c:numCache>
                <c:formatCode>_(* #,##0.00_);_(* \(#,##0.00\);_(* "-"??_);_(@_)</c:formatCode>
                <c:ptCount val="6"/>
                <c:pt idx="0">
                  <c:v>2156.1170000000002</c:v>
                </c:pt>
                <c:pt idx="1">
                  <c:v>2202.0430000000001</c:v>
                </c:pt>
                <c:pt idx="2">
                  <c:v>2205.433</c:v>
                </c:pt>
                <c:pt idx="3">
                  <c:v>2251.0059999999999</c:v>
                </c:pt>
                <c:pt idx="4">
                  <c:v>2336.7710000000002</c:v>
                </c:pt>
                <c:pt idx="5">
                  <c:v>2356.6335535000003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19520"/>
        <c:axId val="7033600"/>
      </c:barChart>
      <c:dateAx>
        <c:axId val="701952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7033600"/>
        <c:crosses val="autoZero"/>
        <c:auto val="0"/>
        <c:lblOffset val="100"/>
        <c:baseTimeUnit val="years"/>
      </c:dateAx>
      <c:valAx>
        <c:axId val="7033600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01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2972535812541504"/>
          <c:w val="1"/>
          <c:h val="0.153802295797362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61728395061734E-2"/>
          <c:y val="0.13265066462098785"/>
          <c:w val="0.84104938271604934"/>
          <c:h val="0.813267585263069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12"/>
          </c:dPt>
          <c:dPt>
            <c:idx val="1"/>
            <c:bubble3D val="0"/>
            <c:explosion val="11"/>
          </c:dPt>
          <c:dPt>
            <c:idx val="2"/>
            <c:bubble3D val="0"/>
            <c:explosion val="13"/>
          </c:dPt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Top 3 Companies</c:v>
                </c:pt>
                <c:pt idx="1">
                  <c:v>Others</c:v>
                </c:pt>
                <c:pt idx="2">
                  <c:v>Habib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0.59809654423596603</c:v>
                </c:pt>
                <c:pt idx="1">
                  <c:v>0.38271140174969076</c:v>
                </c:pt>
                <c:pt idx="2">
                  <c:v>1.9192054014343218E-2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  <a:latin typeface="Candara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Written Premium (Million)</c:v>
                </c:pt>
              </c:strCache>
            </c:strRef>
          </c:tx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963.14700000000005</c:v>
                </c:pt>
                <c:pt idx="1">
                  <c:v>1009.255</c:v>
                </c:pt>
                <c:pt idx="2">
                  <c:v>1123.213</c:v>
                </c:pt>
                <c:pt idx="3">
                  <c:v>1400.8810000000001</c:v>
                </c:pt>
                <c:pt idx="4">
                  <c:v>1163.365</c:v>
                </c:pt>
                <c:pt idx="5">
                  <c:v>1345.4359999999999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41344"/>
        <c:axId val="47642880"/>
      </c:barChart>
      <c:catAx>
        <c:axId val="4764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7642880"/>
        <c:crosses val="autoZero"/>
        <c:auto val="1"/>
        <c:lblAlgn val="ctr"/>
        <c:lblOffset val="100"/>
        <c:noMultiLvlLbl val="0"/>
      </c:catAx>
      <c:valAx>
        <c:axId val="47642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64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ndara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Assets (Million)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2237.67</c:v>
                </c:pt>
                <c:pt idx="1">
                  <c:v>2850.9989999999998</c:v>
                </c:pt>
                <c:pt idx="2">
                  <c:v>3298.5810000000001</c:v>
                </c:pt>
                <c:pt idx="3">
                  <c:v>3665.4920000000002</c:v>
                </c:pt>
                <c:pt idx="4">
                  <c:v>3276.0590000000002</c:v>
                </c:pt>
                <c:pt idx="5">
                  <c:v>3282.4029999999998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54624"/>
        <c:axId val="48104576"/>
      </c:barChart>
      <c:catAx>
        <c:axId val="4775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104576"/>
        <c:crosses val="autoZero"/>
        <c:auto val="1"/>
        <c:lblAlgn val="ctr"/>
        <c:lblOffset val="100"/>
        <c:noMultiLvlLbl val="0"/>
      </c:catAx>
      <c:valAx>
        <c:axId val="48104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75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ndara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Equity (Million)</c:v>
                </c:pt>
              </c:strCache>
            </c:strRef>
          </c:tx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529.53599999999994</c:v>
                </c:pt>
                <c:pt idx="1">
                  <c:v>540.673</c:v>
                </c:pt>
                <c:pt idx="2">
                  <c:v>899.572</c:v>
                </c:pt>
                <c:pt idx="3">
                  <c:v>1117.204</c:v>
                </c:pt>
                <c:pt idx="4">
                  <c:v>816.25300000000004</c:v>
                </c:pt>
                <c:pt idx="5">
                  <c:v>719.18499999999995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205824"/>
        <c:axId val="48208512"/>
      </c:barChart>
      <c:catAx>
        <c:axId val="4820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208512"/>
        <c:crosses val="autoZero"/>
        <c:auto val="1"/>
        <c:lblAlgn val="ctr"/>
        <c:lblOffset val="100"/>
        <c:noMultiLvlLbl val="0"/>
      </c:catAx>
      <c:valAx>
        <c:axId val="48208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820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ndara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9737564-12CB-4685-B7D5-7581F31C371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A9C742A-02FA-4671-8ECA-13675270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6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3A69-C170-47F3-A7C0-5325C9945EA6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12700"/>
            <a:ext cx="4096512" cy="20482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2032000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92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BE28-675D-42F8-868C-78A4E4E05C5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7434" cy="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8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7AF-2525-4612-91BA-44F64B14D8C4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7434" cy="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2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D77F-E3F2-43A0-A86F-C7517E32C785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7434" cy="63276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4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432F-63FC-44A0-8489-9C20DE964F13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7434" cy="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CBF-E756-45CF-A5FA-BDD4DE8D12E2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7434" cy="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0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9D69-A26D-4AD6-BA3E-64A24F9B228A}" type="datetime1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7434" cy="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1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1526-21D9-43F7-A700-818D41FF3A03}" type="datetime1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7434" cy="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7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7939-3801-40EB-A384-21840646BE00}" type="datetime1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7434" cy="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6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1DDB-954B-4C0E-9CA0-0F2AA2D3C32A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7434" cy="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4626-E177-4E3B-A0C2-80AA235FAD79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7434" cy="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F183-3E57-410F-8BAC-BBE0B4425993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C155-44F5-4723-AC5E-853C5219E86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7434" cy="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ndara" pitchFamily="34" charset="0"/>
              </a:rPr>
              <a:t>Corporate Briefing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November 12, </a:t>
            </a:r>
            <a:r>
              <a:rPr lang="en-US" dirty="0">
                <a:latin typeface="Candara" pitchFamily="34" charset="0"/>
              </a:rPr>
              <a:t>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ndara" pitchFamily="34" charset="0"/>
              </a:rPr>
              <a:t>Market Share</a:t>
            </a:r>
            <a:br>
              <a:rPr lang="en-US" dirty="0">
                <a:latin typeface="Candara" pitchFamily="34" charset="0"/>
              </a:rPr>
            </a:br>
            <a:r>
              <a:rPr lang="en-US" dirty="0">
                <a:latin typeface="Candara" pitchFamily="34" charset="0"/>
              </a:rPr>
              <a:t>Pakistan Insurance Sector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6635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Habib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Pakistan Insurance Sector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dirty="0">
                <a:latin typeface="Candara" pitchFamily="34" charset="0"/>
              </a:rPr>
              <a:t>Despite volatility in the domestic financial markets, which </a:t>
            </a:r>
            <a:r>
              <a:rPr lang="en-US" sz="1800" dirty="0" smtClean="0">
                <a:latin typeface="Candara" pitchFamily="34" charset="0"/>
              </a:rPr>
              <a:t>affected </a:t>
            </a:r>
            <a:r>
              <a:rPr lang="en-US" sz="1800" dirty="0">
                <a:latin typeface="Candara" pitchFamily="34" charset="0"/>
              </a:rPr>
              <a:t>investment income from equity securities, the insurance sector </a:t>
            </a:r>
            <a:r>
              <a:rPr lang="en-US" sz="1800" dirty="0" smtClean="0">
                <a:latin typeface="Candara" pitchFamily="34" charset="0"/>
              </a:rPr>
              <a:t>performed </a:t>
            </a:r>
            <a:r>
              <a:rPr lang="en-US" sz="1800" dirty="0">
                <a:latin typeface="Candara" pitchFamily="34" charset="0"/>
              </a:rPr>
              <a:t>well in CY18.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dirty="0" smtClean="0">
                <a:latin typeface="Candara" pitchFamily="34" charset="0"/>
              </a:rPr>
              <a:t>Equity </a:t>
            </a:r>
            <a:r>
              <a:rPr lang="en-US" sz="1800" dirty="0">
                <a:latin typeface="Candara" pitchFamily="34" charset="0"/>
              </a:rPr>
              <a:t>for the industry has increased by 5.87% to PKR 119bn in CY18 as insurers </a:t>
            </a:r>
            <a:r>
              <a:rPr lang="en-US" sz="1800" dirty="0" smtClean="0">
                <a:latin typeface="Candara" pitchFamily="34" charset="0"/>
              </a:rPr>
              <a:t>tried </a:t>
            </a:r>
            <a:r>
              <a:rPr lang="en-US" sz="1800" dirty="0">
                <a:latin typeface="Candara" pitchFamily="34" charset="0"/>
              </a:rPr>
              <a:t>to comply with the enhanced regulatory paid-up capital requirements</a:t>
            </a:r>
            <a:r>
              <a:rPr lang="en-US" sz="1800" dirty="0" smtClean="0">
                <a:latin typeface="Candara" pitchFamily="34" charset="0"/>
              </a:rPr>
              <a:t>.</a:t>
            </a:r>
            <a:endParaRPr lang="en-US" sz="1800" dirty="0">
              <a:latin typeface="Candar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dirty="0">
                <a:latin typeface="Candara" pitchFamily="34" charset="0"/>
              </a:rPr>
              <a:t>Asset base for the non-life sector grew from PKR191bn in CY17 to </a:t>
            </a:r>
            <a:r>
              <a:rPr lang="en-US" sz="1800" dirty="0" smtClean="0">
                <a:latin typeface="Candara" pitchFamily="34" charset="0"/>
              </a:rPr>
              <a:t>PKR196bn </a:t>
            </a:r>
            <a:r>
              <a:rPr lang="en-US" sz="1800" dirty="0">
                <a:latin typeface="Candara" pitchFamily="34" charset="0"/>
              </a:rPr>
              <a:t>in CY18 mainly due to an increase of 46.81% in investments in term deposits to </a:t>
            </a:r>
            <a:r>
              <a:rPr lang="en-US" sz="1800" dirty="0" smtClean="0">
                <a:latin typeface="Candara" pitchFamily="34" charset="0"/>
              </a:rPr>
              <a:t>the tune of PKR12 </a:t>
            </a:r>
            <a:r>
              <a:rPr lang="en-US" sz="1800" dirty="0">
                <a:latin typeface="Candara" pitchFamily="34" charset="0"/>
              </a:rPr>
              <a:t>billion in CY18.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dirty="0">
                <a:latin typeface="Candara" pitchFamily="34" charset="0"/>
              </a:rPr>
              <a:t>Non-Life sector has witnessed a slight increase in Profitability to </a:t>
            </a:r>
            <a:r>
              <a:rPr lang="en-US" sz="1800" dirty="0" smtClean="0">
                <a:latin typeface="Candara" pitchFamily="34" charset="0"/>
              </a:rPr>
              <a:t>PKR12 </a:t>
            </a:r>
            <a:r>
              <a:rPr lang="en-US" sz="1800" dirty="0">
                <a:latin typeface="Candara" pitchFamily="34" charset="0"/>
              </a:rPr>
              <a:t>billion for the year ended December 31, 2018.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dirty="0">
                <a:latin typeface="Candara" pitchFamily="34" charset="0"/>
              </a:rPr>
              <a:t>Net Claims for the Non-life sector grew by 10.06 percent to </a:t>
            </a:r>
            <a:r>
              <a:rPr lang="en-US" sz="1800" dirty="0" smtClean="0">
                <a:latin typeface="Candara" pitchFamily="34" charset="0"/>
              </a:rPr>
              <a:t>PKR23 </a:t>
            </a:r>
            <a:r>
              <a:rPr lang="en-US" sz="1800" dirty="0">
                <a:latin typeface="Candara" pitchFamily="34" charset="0"/>
              </a:rPr>
              <a:t>billion in CY18 mainly due to an increase in Claims against the Motor segment of less than </a:t>
            </a:r>
            <a:r>
              <a:rPr lang="en-US" sz="1800" dirty="0" smtClean="0">
                <a:latin typeface="Candara" pitchFamily="34" charset="0"/>
              </a:rPr>
              <a:t>PKR1 </a:t>
            </a:r>
            <a:r>
              <a:rPr lang="en-US" sz="1800" dirty="0">
                <a:latin typeface="Candara" pitchFamily="34" charset="0"/>
              </a:rPr>
              <a:t>billion.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dirty="0">
                <a:latin typeface="Candara" pitchFamily="34" charset="0"/>
              </a:rPr>
              <a:t>The sector witnessed a 6.45 percent increase in Gross Premiums to </a:t>
            </a:r>
            <a:r>
              <a:rPr lang="en-US" sz="1800" dirty="0" smtClean="0">
                <a:latin typeface="Candara" pitchFamily="34" charset="0"/>
              </a:rPr>
              <a:t>PKR79 </a:t>
            </a:r>
            <a:r>
              <a:rPr lang="en-US" sz="1800" dirty="0">
                <a:latin typeface="Candara" pitchFamily="34" charset="0"/>
              </a:rPr>
              <a:t>billion in CY18 with Fire &amp; Property Damage and Motor segments being the main contributors of growth.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endParaRPr lang="en-US" sz="1800" dirty="0">
              <a:latin typeface="Candar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Financial Snapshot-CY18</a:t>
            </a:r>
            <a:endParaRPr lang="en-US" dirty="0">
              <a:latin typeface="Candar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71308"/>
              </p:ext>
            </p:extLst>
          </p:nvPr>
        </p:nvGraphicFramePr>
        <p:xfrm>
          <a:off x="457200" y="1641145"/>
          <a:ext cx="8211311" cy="40738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11717"/>
                <a:gridCol w="1402053"/>
                <a:gridCol w="1402053"/>
                <a:gridCol w="1395488"/>
              </a:tblGrid>
              <a:tr h="37035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PKR Million (Except per share)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2018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2017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YoY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70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Gross insurance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premium/ Contribution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1,345.44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1,163.37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15.7%</a:t>
                      </a:r>
                    </a:p>
                  </a:txBody>
                  <a:tcPr marL="9525" marR="9525" marT="9525" marB="0" anchor="ctr"/>
                </a:tc>
              </a:tr>
              <a:tr h="370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Net insurance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premium/ Contribution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532.60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555.98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-4.2%</a:t>
                      </a:r>
                    </a:p>
                  </a:txBody>
                  <a:tcPr marL="9525" marR="9525" marT="9525" marB="0" anchor="ctr"/>
                </a:tc>
              </a:tr>
              <a:tr h="370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Net Insurance/ Takaful Claim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313.99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373.72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-16.0%</a:t>
                      </a:r>
                    </a:p>
                  </a:txBody>
                  <a:tcPr marL="9525" marR="9525" marT="9525" marB="0" anchor="ctr"/>
                </a:tc>
              </a:tr>
              <a:tr h="370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Investment Income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197.38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215.22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-8.3%</a:t>
                      </a:r>
                    </a:p>
                  </a:txBody>
                  <a:tcPr marL="9525" marR="9525" marT="9525" marB="0" anchor="ctr"/>
                </a:tc>
              </a:tr>
              <a:tr h="370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Profit After Tax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105.31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109.96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-4.2%</a:t>
                      </a:r>
                    </a:p>
                  </a:txBody>
                  <a:tcPr marL="9525" marR="9525" marT="9525" marB="0" anchor="ctr"/>
                </a:tc>
              </a:tr>
              <a:tr h="370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Paid Up Capital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619.37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619.37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ctr"/>
                </a:tc>
              </a:tr>
              <a:tr h="370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Reserves &amp; Retained Earning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719.19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816.25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-11.9%</a:t>
                      </a:r>
                    </a:p>
                  </a:txBody>
                  <a:tcPr marL="9525" marR="9525" marT="9525" marB="0" anchor="ctr"/>
                </a:tc>
              </a:tr>
              <a:tr h="370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Total Assets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3,282.40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3,276.06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ctr"/>
                </a:tc>
              </a:tr>
              <a:tr h="370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DPS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Stock Dividend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Financial Snapshot-9MCY19</a:t>
            </a:r>
            <a:endParaRPr lang="en-US" dirty="0">
              <a:latin typeface="Candar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484412"/>
              </p:ext>
            </p:extLst>
          </p:nvPr>
        </p:nvGraphicFramePr>
        <p:xfrm>
          <a:off x="457200" y="1641144"/>
          <a:ext cx="8211312" cy="407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18143"/>
                <a:gridCol w="1397723"/>
                <a:gridCol w="1397723"/>
                <a:gridCol w="139772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PKR Million (Except per share)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9MCY19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9MCY18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YoY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Gross insurance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premium/ Contribution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1,236.64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958.24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Net insurance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premium/ Contribution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573.91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382.71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Net Insurance/ Takaful Claim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327.64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226.31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Investment Income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70.33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161.37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-56%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Profit After Tax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53.12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86.67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-39%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Paid Up Capital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619.37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619.37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Reserves &amp; Retained Earning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460.18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815.30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-44%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Total Assets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3,296.89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3,497.19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DPS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Stock Dividend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Business Review-CY18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17656"/>
              </p:ext>
            </p:extLst>
          </p:nvPr>
        </p:nvGraphicFramePr>
        <p:xfrm>
          <a:off x="477680" y="1640803"/>
          <a:ext cx="8209120" cy="468379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180398"/>
                <a:gridCol w="699711"/>
                <a:gridCol w="683726"/>
                <a:gridCol w="645285"/>
              </a:tblGrid>
              <a:tr h="44581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P&amp;L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 (PKR Million)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2018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2017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YoY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Net insurance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premium/ Contribution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532.60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555.98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Net Insurance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Claim/ Takaful Claim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313.99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373.72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-16%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Net Commission Income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78.42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59.25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Management expenses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253.07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245.49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Underwriting results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44.92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16.37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Investment income &amp; other Income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206.06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223.07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Other expenses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-89.50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-76.45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Results of operating activities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164.65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162.98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Financial charges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-3.79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-0.24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Profit before tax from General Insurance Operations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160.86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162.74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Profit /(Loss) before tax from Window Takaful Operations - Operator’s Fund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-2.95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Profit before tax for the year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157.92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162.74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</a:tr>
              <a:tr h="32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Profit after tax for the year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105.31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109.96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Business Review-9MCY19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365796"/>
              </p:ext>
            </p:extLst>
          </p:nvPr>
        </p:nvGraphicFramePr>
        <p:xfrm>
          <a:off x="493690" y="1647199"/>
          <a:ext cx="8211312" cy="46817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81972"/>
                <a:gridCol w="791443"/>
                <a:gridCol w="793130"/>
                <a:gridCol w="544767"/>
              </a:tblGrid>
              <a:tr h="44561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P&amp;L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 (PKR Million)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9MCY19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9MCY18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YoY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Net insurance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premium/ Contribution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573.91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382.71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Net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Insurance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Claim/ Takaful Claim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327.64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226.31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Net Commission Income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34.05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51.71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-34%</a:t>
                      </a: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Management expenses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217.18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181.93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Underwriting results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55.75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26.19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Investment income &amp; other Income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90.42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167.23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-46%</a:t>
                      </a: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Other expenses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-83.47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-67.65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Results of operating activities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69.86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125.77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-44%</a:t>
                      </a: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Financial charges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-10.33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-2.12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Profit before tax from General Insurance Operations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59.53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123.65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-52%</a:t>
                      </a: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Profit /(Loss) before tax from Window Takaful Operations - Operator’s Fund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6.61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Profit before tax for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the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 period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66.14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123.65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-47%</a:t>
                      </a:r>
                    </a:p>
                  </a:txBody>
                  <a:tcPr marL="9525" marR="9525" marT="9525" marB="0" anchor="ctr"/>
                </a:tc>
              </a:tr>
              <a:tr h="32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Profit after tax for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period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53.12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86.67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-39%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5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ndara" pitchFamily="34" charset="0"/>
              </a:rPr>
              <a:t>Business Review</a:t>
            </a:r>
            <a:endParaRPr lang="en-US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91230859"/>
              </p:ext>
            </p:extLst>
          </p:nvPr>
        </p:nvGraphicFramePr>
        <p:xfrm>
          <a:off x="228600" y="1600200"/>
          <a:ext cx="86677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9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Business Review</a:t>
            </a:r>
            <a:endParaRPr lang="en-US" dirty="0">
              <a:latin typeface="Candar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716945"/>
              </p:ext>
            </p:extLst>
          </p:nvPr>
        </p:nvGraphicFramePr>
        <p:xfrm>
          <a:off x="609600" y="3886200"/>
          <a:ext cx="8305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267526"/>
              </p:ext>
            </p:extLst>
          </p:nvPr>
        </p:nvGraphicFramePr>
        <p:xfrm>
          <a:off x="609600" y="1676400"/>
          <a:ext cx="8305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4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Corporate Payouts</a:t>
            </a:r>
            <a:endParaRPr lang="en-US" dirty="0">
              <a:latin typeface="Candar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478652"/>
              </p:ext>
            </p:extLst>
          </p:nvPr>
        </p:nvGraphicFramePr>
        <p:xfrm>
          <a:off x="457200" y="1600200"/>
          <a:ext cx="8229600" cy="45719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ndara" pitchFamily="34" charset="0"/>
                        </a:rPr>
                        <a:t>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ndara" pitchFamily="34" charset="0"/>
                        </a:rPr>
                        <a:t>Cash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ndara" pitchFamily="34" charset="0"/>
                        </a:rPr>
                        <a:t>Bonus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ndara" pitchFamily="34" charset="0"/>
                        </a:rPr>
                        <a:t>2018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ndara" pitchFamily="34" charset="0"/>
                        </a:rPr>
                        <a:t>15%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ndara" pitchFamily="34" charset="0"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15%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ndara" pitchFamily="34" charset="0"/>
                        </a:rPr>
                        <a:t>2016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35%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ndara" pitchFamily="34" charset="0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35%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ndara" pitchFamily="34" charset="0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ndara" pitchFamily="34" charset="0"/>
                        </a:rPr>
                        <a:t>2013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ndara" pitchFamily="34" charset="0"/>
                        </a:rPr>
                        <a:t>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ndara" pitchFamily="34" charset="0"/>
                        </a:rPr>
                        <a:t>35%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ndara" pitchFamily="34" charset="0"/>
                        </a:rPr>
                        <a:t>2011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ndara" pitchFamily="34" charset="0"/>
                        </a:rPr>
                        <a:t>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12.50%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ndara" pitchFamily="34" charset="0"/>
                        </a:rPr>
                        <a:t>2009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ndara" pitchFamily="34" charset="0"/>
                        </a:rPr>
                        <a:t>35%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Future Outlook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dirty="0" smtClean="0">
                <a:latin typeface="Candara" pitchFamily="34" charset="0"/>
              </a:rPr>
              <a:t>Focus on cautious underwriting with increase in underwriting profit.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dirty="0">
                <a:latin typeface="Candara" pitchFamily="34" charset="0"/>
              </a:rPr>
              <a:t>Being conservative on equity market.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Brief Overview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dirty="0">
                <a:latin typeface="Candara" pitchFamily="34" charset="0"/>
              </a:rPr>
              <a:t>Habib Insurance is one of the oldest insurance </a:t>
            </a:r>
            <a:r>
              <a:rPr lang="en-US" sz="1800" dirty="0" smtClean="0">
                <a:latin typeface="Candara" pitchFamily="34" charset="0"/>
              </a:rPr>
              <a:t>companies in </a:t>
            </a:r>
            <a:r>
              <a:rPr lang="en-US" sz="1800" dirty="0">
                <a:latin typeface="Candara" pitchFamily="34" charset="0"/>
              </a:rPr>
              <a:t>Pakistan.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dirty="0">
                <a:latin typeface="Candara" pitchFamily="34" charset="0"/>
              </a:rPr>
              <a:t>It was established in Bombay in 1942 and moved </a:t>
            </a:r>
            <a:r>
              <a:rPr lang="en-US" sz="1800" dirty="0" smtClean="0">
                <a:latin typeface="Candara" pitchFamily="34" charset="0"/>
              </a:rPr>
              <a:t>its </a:t>
            </a:r>
            <a:r>
              <a:rPr lang="en-US" sz="1800" dirty="0">
                <a:latin typeface="Candara" pitchFamily="34" charset="0"/>
              </a:rPr>
              <a:t>Head Office to Karachi in 1947.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dirty="0">
                <a:latin typeface="Candara" pitchFamily="34" charset="0"/>
              </a:rPr>
              <a:t>Over the years, the company has continued to prosper, serving its honorable clientele by maintaining a culture of integrity &amp; trust. Habib Insurance offers a range of general insurance services including Property, Marine, Motor, Engineering &amp; Travel. The Company celebrated its 75 years in 2017 and is </a:t>
            </a:r>
            <a:r>
              <a:rPr lang="en-US" sz="1800" dirty="0" smtClean="0">
                <a:latin typeface="Candara" pitchFamily="34" charset="0"/>
              </a:rPr>
              <a:t>one of the </a:t>
            </a:r>
            <a:r>
              <a:rPr lang="en-US" sz="1800" dirty="0">
                <a:latin typeface="Candara" pitchFamily="34" charset="0"/>
              </a:rPr>
              <a:t>oldest running business of the Habib Group.</a:t>
            </a:r>
          </a:p>
          <a:p>
            <a:endParaRPr lang="en-US" sz="1800" dirty="0">
              <a:latin typeface="Candar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57200"/>
            <a:ext cx="8229600" cy="56689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Candara" pitchFamily="34" charset="0"/>
              </a:rPr>
              <a:t>Thank You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Candara" pitchFamily="34" charset="0"/>
              </a:rPr>
              <a:t>Q&amp;A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Management Information</a:t>
            </a:r>
            <a:endParaRPr lang="en-US" dirty="0">
              <a:latin typeface="Candar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890137"/>
              </p:ext>
            </p:extLst>
          </p:nvPr>
        </p:nvGraphicFramePr>
        <p:xfrm>
          <a:off x="457200" y="1600200"/>
          <a:ext cx="6858000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00"/>
                <a:gridCol w="3429000"/>
              </a:tblGrid>
              <a:tr h="277091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Board of Directors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Rafiq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M. Habib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Chairman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Abbas D. Habib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Director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Mansoor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G. Habib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Director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Mohamedali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R. Habib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Director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Qumail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R. Habib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Director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Aun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Mohammad A. Habib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Executive Director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Shahid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Ghaffar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Director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Shabbir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Gulamali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Chief Executive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Murtaza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Hussain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Chief Financial Officer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Muhammad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Maaz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Akbar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Company Secretary 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Audit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 Committee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Shahid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Ghaffar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Chairman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Mansoor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G. Habib 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Member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Qumail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R. Habib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Member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itchFamily="34" charset="0"/>
              </a:rPr>
              <a:t>Management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221396"/>
              </p:ext>
            </p:extLst>
          </p:nvPr>
        </p:nvGraphicFramePr>
        <p:xfrm>
          <a:off x="457200" y="1600200"/>
          <a:ext cx="6858000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00"/>
                <a:gridCol w="3429000"/>
              </a:tblGrid>
              <a:tr h="277091">
                <a:tc gridSpan="2"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Ethics, Nomination, Human Resource &amp; Remuneration Committee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Shahid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Ghaffar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Chairman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Qumail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R. Habib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Member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Aun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Mohammad A. Habib</a:t>
                      </a:r>
                      <a:endParaRPr lang="en-US" sz="1400" dirty="0" smtClean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Member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Investment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 Committee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ndara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Shahid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Ghaffar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Chairman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Mansoor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G. Habib 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Member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Qumail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R. Habib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Member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Aun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Mohammad A. Habib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Member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145472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Shabbir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Gulamali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Member</a:t>
                      </a:r>
                      <a:endParaRPr lang="en-US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Murtaza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Hussain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ndara" pitchFamily="34" charset="0"/>
                        </a:rPr>
                        <a:t>Member</a:t>
                      </a:r>
                    </a:p>
                  </a:txBody>
                  <a:tcPr/>
                </a:tc>
              </a:tr>
              <a:tr h="277091">
                <a:tc gridSpan="2"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Auditors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  <a:tr h="277091">
                <a:tc gridSpan="2"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KPMG </a:t>
                      </a:r>
                      <a:r>
                        <a:rPr lang="en-US" sz="1400" dirty="0" err="1" smtClean="0">
                          <a:latin typeface="Candara" pitchFamily="34" charset="0"/>
                        </a:rPr>
                        <a:t>Taseer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ndara" pitchFamily="34" charset="0"/>
                        </a:rPr>
                        <a:t>Hadi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 &amp; Co.,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Chartered Accountants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Candar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1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Credit Rating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33896" y="4583668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ndara" pitchFamily="34" charset="0"/>
              </a:rPr>
              <a:t>June 13, 2019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544199"/>
            <a:ext cx="164198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ndara" pitchFamily="34" charset="0"/>
              </a:rPr>
              <a:t>PACRA Ratings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AutoShape 2" descr="Image result for a+ rating in gr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Image result for credit rating a+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C:\Users\kishor.kumar\Desktop\ra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31"/>
          <a:stretch/>
        </p:blipFill>
        <p:spPr bwMode="auto">
          <a:xfrm>
            <a:off x="3352800" y="2893325"/>
            <a:ext cx="2276475" cy="12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Our Products (Conventional)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pic>
        <p:nvPicPr>
          <p:cNvPr id="1026" name="Picture 2" descr="IMG-INT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6" y="1562099"/>
            <a:ext cx="1700784" cy="20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-IN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16" y="1563238"/>
            <a:ext cx="1701184" cy="19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-INT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66559"/>
            <a:ext cx="1700784" cy="20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G-INT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6" y="3962400"/>
            <a:ext cx="1645920" cy="19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G-INT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0" y="4038600"/>
            <a:ext cx="1645920" cy="19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896" y="3581400"/>
            <a:ext cx="172781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Property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1920" y="3581400"/>
            <a:ext cx="172781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Marine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581400"/>
            <a:ext cx="172781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Motor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6096000"/>
            <a:ext cx="172781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Engineering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1464" y="6111729"/>
            <a:ext cx="172781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Travel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36241"/>
            <a:ext cx="1645920" cy="199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58984" y="6105525"/>
            <a:ext cx="172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Miscellaneous</a:t>
            </a:r>
            <a:endParaRPr lang="en-US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Products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3" name="AutoShape 2" descr="Image result for takaful habib insurance"/>
          <p:cNvSpPr>
            <a:spLocks noChangeAspect="1" noChangeArrowheads="1"/>
          </p:cNvSpPr>
          <p:nvPr/>
        </p:nvSpPr>
        <p:spPr bwMode="auto">
          <a:xfrm>
            <a:off x="155575" y="-1227138"/>
            <a:ext cx="57340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akaful habib insurance"/>
          <p:cNvSpPr>
            <a:spLocks noChangeAspect="1" noChangeArrowheads="1"/>
          </p:cNvSpPr>
          <p:nvPr/>
        </p:nvSpPr>
        <p:spPr bwMode="auto">
          <a:xfrm>
            <a:off x="307975" y="-1074738"/>
            <a:ext cx="57340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takaful habib insurance"/>
          <p:cNvSpPr>
            <a:spLocks noChangeAspect="1" noChangeArrowheads="1"/>
          </p:cNvSpPr>
          <p:nvPr/>
        </p:nvSpPr>
        <p:spPr bwMode="auto">
          <a:xfrm>
            <a:off x="460375" y="-922338"/>
            <a:ext cx="57340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67833" y="16764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Candara" pitchFamily="34" charset="0"/>
              </a:rPr>
              <a:t>Our product portfolio also includes a Takaful Window</a:t>
            </a:r>
            <a:endParaRPr lang="en-US" sz="1600" dirty="0">
              <a:latin typeface="Candara" pitchFamily="34" charset="0"/>
            </a:endParaRPr>
          </a:p>
        </p:txBody>
      </p:sp>
      <p:pic>
        <p:nvPicPr>
          <p:cNvPr id="1026" name="Picture 2" descr="C:\Users\kishor.kumar\Desktop\finallogos\digital media\HI_Logos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09" y="2505496"/>
            <a:ext cx="4321175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Awards &amp; Recognitions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514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latin typeface="Candara" pitchFamily="34" charset="0"/>
              </a:rPr>
              <a:t>Twelve times </a:t>
            </a:r>
            <a:r>
              <a:rPr lang="en-US" sz="1800" dirty="0" smtClean="0">
                <a:latin typeface="Candara" pitchFamily="34" charset="0"/>
              </a:rPr>
              <a:t>‘Top </a:t>
            </a:r>
            <a:r>
              <a:rPr lang="en-US" sz="1800" dirty="0">
                <a:latin typeface="Candara" pitchFamily="34" charset="0"/>
              </a:rPr>
              <a:t>25 Companies </a:t>
            </a:r>
            <a:r>
              <a:rPr lang="en-US" sz="1800" dirty="0" smtClean="0">
                <a:latin typeface="Candara" pitchFamily="34" charset="0"/>
              </a:rPr>
              <a:t>Award’ </a:t>
            </a:r>
            <a:r>
              <a:rPr lang="en-US" sz="1800" dirty="0">
                <a:latin typeface="Candara" pitchFamily="34" charset="0"/>
              </a:rPr>
              <a:t>by Pakistan Stock Exchange (Former Karachi Stock Exchange) </a:t>
            </a:r>
            <a:r>
              <a:rPr lang="en-US" sz="1800" dirty="0" smtClean="0">
                <a:latin typeface="Candara" pitchFamily="34" charset="0"/>
              </a:rPr>
              <a:t>including for </a:t>
            </a:r>
            <a:r>
              <a:rPr lang="en-US" sz="1800" dirty="0">
                <a:latin typeface="Candara" pitchFamily="34" charset="0"/>
              </a:rPr>
              <a:t>eight consecutive years from 1979 to 1986 and for the years 1993, 1995, 1997 and </a:t>
            </a:r>
            <a:r>
              <a:rPr lang="en-US" sz="1800" dirty="0" smtClean="0">
                <a:latin typeface="Candara" pitchFamily="34" charset="0"/>
              </a:rPr>
              <a:t>2014.</a:t>
            </a:r>
            <a:endParaRPr lang="en-US" sz="1800" dirty="0">
              <a:latin typeface="Candara" pitchFamily="34" charset="0"/>
            </a:endParaRPr>
          </a:p>
          <a:p>
            <a:endParaRPr lang="en-US" sz="1800" dirty="0">
              <a:latin typeface="Candar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pic>
        <p:nvPicPr>
          <p:cNvPr id="3074" name="Picture 2" descr="Image result for psx top 25 companies award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10316" r="17039" b="73462"/>
          <a:stretch/>
        </p:blipFill>
        <p:spPr bwMode="auto">
          <a:xfrm>
            <a:off x="533400" y="1600200"/>
            <a:ext cx="8077200" cy="24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Economy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2823"/>
            <a:ext cx="4040188" cy="32004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ndara" pitchFamily="34" charset="0"/>
              </a:rPr>
              <a:t>6 Month KIBOR</a:t>
            </a:r>
            <a:endParaRPr lang="en-US" sz="1400" dirty="0">
              <a:solidFill>
                <a:schemeClr val="bg1"/>
              </a:solidFill>
              <a:latin typeface="Candara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6649307"/>
              </p:ext>
            </p:extLst>
          </p:nvPr>
        </p:nvGraphicFramePr>
        <p:xfrm>
          <a:off x="457200" y="1919288"/>
          <a:ext cx="4040188" cy="197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2823"/>
            <a:ext cx="4041775" cy="32004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ndara" pitchFamily="34" charset="0"/>
              </a:rPr>
              <a:t>PKR/US$</a:t>
            </a:r>
            <a:endParaRPr lang="en-US" sz="1400" dirty="0">
              <a:solidFill>
                <a:schemeClr val="bg1"/>
              </a:solidFill>
              <a:latin typeface="Candara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12080222"/>
              </p:ext>
            </p:extLst>
          </p:nvPr>
        </p:nvGraphicFramePr>
        <p:xfrm>
          <a:off x="4645025" y="1919288"/>
          <a:ext cx="4041775" cy="197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Habib Insurance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195" y="4021005"/>
            <a:ext cx="4040188" cy="32004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Candara" pitchFamily="34" charset="0"/>
              </a:rPr>
              <a:t>GDP Composition</a:t>
            </a:r>
            <a:endParaRPr lang="en-US" sz="14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645020" y="4021005"/>
            <a:ext cx="4041775" cy="32004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Candara" pitchFamily="34" charset="0"/>
              </a:rPr>
              <a:t>GDP Growth</a:t>
            </a:r>
            <a:endParaRPr lang="en-US" sz="1400" dirty="0">
              <a:solidFill>
                <a:schemeClr val="bg1"/>
              </a:solidFill>
              <a:latin typeface="Candara" pitchFamily="34" charset="0"/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645633"/>
              </p:ext>
            </p:extLst>
          </p:nvPr>
        </p:nvGraphicFramePr>
        <p:xfrm>
          <a:off x="4645025" y="4398240"/>
          <a:ext cx="4041775" cy="197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58795578"/>
              </p:ext>
            </p:extLst>
          </p:nvPr>
        </p:nvGraphicFramePr>
        <p:xfrm>
          <a:off x="381789" y="4341045"/>
          <a:ext cx="419100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08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1052</Words>
  <Application>Microsoft Office PowerPoint</Application>
  <PresentationFormat>On-screen Show (4:3)</PresentationFormat>
  <Paragraphs>354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Corporate Briefing Session</vt:lpstr>
      <vt:lpstr>Brief Overview</vt:lpstr>
      <vt:lpstr>Management Information</vt:lpstr>
      <vt:lpstr>Management Information</vt:lpstr>
      <vt:lpstr>Credit Rating</vt:lpstr>
      <vt:lpstr>Our Products (Conventional) </vt:lpstr>
      <vt:lpstr>Our Products</vt:lpstr>
      <vt:lpstr>Awards &amp; Recognitions</vt:lpstr>
      <vt:lpstr>Economy</vt:lpstr>
      <vt:lpstr>Market Share Pakistan Insurance Sector</vt:lpstr>
      <vt:lpstr>Pakistan Insurance Sector </vt:lpstr>
      <vt:lpstr>Financial Snapshot-CY18</vt:lpstr>
      <vt:lpstr>Financial Snapshot-9MCY19</vt:lpstr>
      <vt:lpstr>Business Review-CY18</vt:lpstr>
      <vt:lpstr>Business Review-9MCY19</vt:lpstr>
      <vt:lpstr>Business Review</vt:lpstr>
      <vt:lpstr>Business Review</vt:lpstr>
      <vt:lpstr>Corporate Payouts</vt:lpstr>
      <vt:lpstr>Future Outlook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samad</dc:creator>
  <cp:lastModifiedBy>abdul samad</cp:lastModifiedBy>
  <cp:revision>71</cp:revision>
  <cp:lastPrinted>2019-11-08T09:48:26Z</cp:lastPrinted>
  <dcterms:created xsi:type="dcterms:W3CDTF">2019-10-22T10:43:01Z</dcterms:created>
  <dcterms:modified xsi:type="dcterms:W3CDTF">2019-11-11T10:24:52Z</dcterms:modified>
</cp:coreProperties>
</file>